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64" r:id="rId5"/>
    <p:sldId id="276" r:id="rId6"/>
    <p:sldId id="280" r:id="rId7"/>
    <p:sldId id="267" r:id="rId8"/>
    <p:sldId id="288" r:id="rId9"/>
    <p:sldId id="287" r:id="rId10"/>
    <p:sldId id="297" r:id="rId11"/>
    <p:sldId id="298" r:id="rId12"/>
    <p:sldId id="299" r:id="rId13"/>
    <p:sldId id="300" r:id="rId14"/>
    <p:sldId id="301" r:id="rId15"/>
    <p:sldId id="302" r:id="rId16"/>
    <p:sldId id="305" r:id="rId17"/>
    <p:sldId id="279" r:id="rId18"/>
    <p:sldId id="292" r:id="rId19"/>
    <p:sldId id="290" r:id="rId20"/>
    <p:sldId id="291" r:id="rId21"/>
    <p:sldId id="293" r:id="rId22"/>
    <p:sldId id="294" r:id="rId23"/>
    <p:sldId id="295" r:id="rId24"/>
    <p:sldId id="296" r:id="rId25"/>
    <p:sldId id="281" r:id="rId26"/>
    <p:sldId id="282" r:id="rId27"/>
    <p:sldId id="283" r:id="rId28"/>
    <p:sldId id="27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B4C"/>
    <a:srgbClr val="0F1A2F"/>
    <a:srgbClr val="1C31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C37FA-D7E6-5E97-742F-35969CD8DD17}" v="1042" dt="2023-02-01T23:20:22.007"/>
    <p1510:client id="{BBC697BD-E769-FA51-9DC1-BECF1C85DE5B}" v="105" dt="2023-02-01T23:31:01.693"/>
    <p1510:client id="{F1F03E67-3204-4B8E-A58E-0BE9B97A05DB}" v="658" dt="2023-02-01T21:17:22.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842" tIns="45920" rIns="91842" bIns="45920" rtlCol="0"/>
          <a:lstStyle>
            <a:lvl1pPr algn="l">
              <a:defRPr sz="1200"/>
            </a:lvl1pPr>
          </a:lstStyle>
          <a:p>
            <a:endParaRPr lang="en-US"/>
          </a:p>
        </p:txBody>
      </p:sp>
      <p:sp>
        <p:nvSpPr>
          <p:cNvPr id="3" name="Date Placeholder 2"/>
          <p:cNvSpPr>
            <a:spLocks noGrp="1"/>
          </p:cNvSpPr>
          <p:nvPr>
            <p:ph type="dt" idx="1"/>
          </p:nvPr>
        </p:nvSpPr>
        <p:spPr>
          <a:xfrm>
            <a:off x="3970339" y="0"/>
            <a:ext cx="3038475" cy="465621"/>
          </a:xfrm>
          <a:prstGeom prst="rect">
            <a:avLst/>
          </a:prstGeom>
        </p:spPr>
        <p:txBody>
          <a:bodyPr vert="horz" lIns="91842" tIns="45920" rIns="91842" bIns="45920" rtlCol="0"/>
          <a:lstStyle>
            <a:lvl1pPr algn="r">
              <a:defRPr sz="1200"/>
            </a:lvl1pPr>
          </a:lstStyle>
          <a:p>
            <a:fld id="{B10CE0D7-9B36-4EB4-B8D6-9A8E4B7A6383}" type="datetimeFigureOut">
              <a:rPr lang="en-US" smtClean="0"/>
              <a:t>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842" tIns="45920" rIns="91842" bIns="45920" rtlCol="0" anchor="ctr"/>
          <a:lstStyle/>
          <a:p>
            <a:endParaRPr lang="en-US"/>
          </a:p>
        </p:txBody>
      </p:sp>
      <p:sp>
        <p:nvSpPr>
          <p:cNvPr id="5" name="Notes Placeholder 4"/>
          <p:cNvSpPr>
            <a:spLocks noGrp="1"/>
          </p:cNvSpPr>
          <p:nvPr>
            <p:ph type="body" sz="quarter" idx="3"/>
          </p:nvPr>
        </p:nvSpPr>
        <p:spPr>
          <a:xfrm>
            <a:off x="701675" y="4473793"/>
            <a:ext cx="5607050" cy="3660958"/>
          </a:xfrm>
          <a:prstGeom prst="rect">
            <a:avLst/>
          </a:prstGeom>
        </p:spPr>
        <p:txBody>
          <a:bodyPr vert="horz" lIns="91842" tIns="45920" rIns="91842" bIns="459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780"/>
            <a:ext cx="3038475" cy="465620"/>
          </a:xfrm>
          <a:prstGeom prst="rect">
            <a:avLst/>
          </a:prstGeom>
        </p:spPr>
        <p:txBody>
          <a:bodyPr vert="horz" lIns="91842" tIns="45920" rIns="91842" bIns="459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30780"/>
            <a:ext cx="3038475" cy="465620"/>
          </a:xfrm>
          <a:prstGeom prst="rect">
            <a:avLst/>
          </a:prstGeom>
        </p:spPr>
        <p:txBody>
          <a:bodyPr vert="horz" lIns="91842" tIns="45920" rIns="91842" bIns="45920" rtlCol="0" anchor="b"/>
          <a:lstStyle>
            <a:lvl1pPr algn="r">
              <a:defRPr sz="1200"/>
            </a:lvl1pPr>
          </a:lstStyle>
          <a:p>
            <a:fld id="{57E64FA9-2B59-45FB-8DCA-453BD1D7B92D}" type="slidenum">
              <a:rPr lang="en-US" smtClean="0"/>
              <a:t>‹#›</a:t>
            </a:fld>
            <a:endParaRPr lang="en-US"/>
          </a:p>
        </p:txBody>
      </p:sp>
    </p:spTree>
    <p:extLst>
      <p:ext uri="{BB962C8B-B14F-4D97-AF65-F5344CB8AC3E}">
        <p14:creationId xmlns:p14="http://schemas.microsoft.com/office/powerpoint/2010/main" val="239315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64FA9-2B59-45FB-8DCA-453BD1D7B92D}" type="slidenum">
              <a:rPr lang="en-US" smtClean="0"/>
              <a:t>8</a:t>
            </a:fld>
            <a:endParaRPr lang="en-US"/>
          </a:p>
        </p:txBody>
      </p:sp>
    </p:spTree>
    <p:extLst>
      <p:ext uri="{BB962C8B-B14F-4D97-AF65-F5344CB8AC3E}">
        <p14:creationId xmlns:p14="http://schemas.microsoft.com/office/powerpoint/2010/main" val="132658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64FA9-2B59-45FB-8DCA-453BD1D7B92D}" type="slidenum">
              <a:rPr lang="en-US" smtClean="0"/>
              <a:t>9</a:t>
            </a:fld>
            <a:endParaRPr lang="en-US"/>
          </a:p>
        </p:txBody>
      </p:sp>
    </p:spTree>
    <p:extLst>
      <p:ext uri="{BB962C8B-B14F-4D97-AF65-F5344CB8AC3E}">
        <p14:creationId xmlns:p14="http://schemas.microsoft.com/office/powerpoint/2010/main" val="334255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64FA9-2B59-45FB-8DCA-453BD1D7B92D}" type="slidenum">
              <a:rPr lang="en-US" smtClean="0"/>
              <a:t>10</a:t>
            </a:fld>
            <a:endParaRPr lang="en-US"/>
          </a:p>
        </p:txBody>
      </p:sp>
    </p:spTree>
    <p:extLst>
      <p:ext uri="{BB962C8B-B14F-4D97-AF65-F5344CB8AC3E}">
        <p14:creationId xmlns:p14="http://schemas.microsoft.com/office/powerpoint/2010/main" val="301216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64FA9-2B59-45FB-8DCA-453BD1D7B92D}" type="slidenum">
              <a:rPr lang="en-US" smtClean="0"/>
              <a:t>11</a:t>
            </a:fld>
            <a:endParaRPr lang="en-US"/>
          </a:p>
        </p:txBody>
      </p:sp>
    </p:spTree>
    <p:extLst>
      <p:ext uri="{BB962C8B-B14F-4D97-AF65-F5344CB8AC3E}">
        <p14:creationId xmlns:p14="http://schemas.microsoft.com/office/powerpoint/2010/main" val="257559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64FA9-2B59-45FB-8DCA-453BD1D7B92D}" type="slidenum">
              <a:rPr lang="en-US" smtClean="0"/>
              <a:t>12</a:t>
            </a:fld>
            <a:endParaRPr lang="en-US"/>
          </a:p>
        </p:txBody>
      </p:sp>
    </p:spTree>
    <p:extLst>
      <p:ext uri="{BB962C8B-B14F-4D97-AF65-F5344CB8AC3E}">
        <p14:creationId xmlns:p14="http://schemas.microsoft.com/office/powerpoint/2010/main" val="152517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FB853F-A187-40C2-BCD3-A575153771BA}"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2DEC3-340B-4D74-A0FF-40166512A8F3}" type="slidenum">
              <a:rPr lang="en-US" smtClean="0"/>
              <a:t>‹#›</a:t>
            </a:fld>
            <a:endParaRPr lang="en-US"/>
          </a:p>
        </p:txBody>
      </p:sp>
    </p:spTree>
    <p:extLst>
      <p:ext uri="{BB962C8B-B14F-4D97-AF65-F5344CB8AC3E}">
        <p14:creationId xmlns:p14="http://schemas.microsoft.com/office/powerpoint/2010/main" val="379403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924ECE-6609-41F6-86EE-E9B7C56CD120}"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2DEC3-340B-4D74-A0FF-40166512A8F3}" type="slidenum">
              <a:rPr lang="en-US" smtClean="0"/>
              <a:t>‹#›</a:t>
            </a:fld>
            <a:endParaRPr lang="en-US"/>
          </a:p>
        </p:txBody>
      </p:sp>
    </p:spTree>
    <p:extLst>
      <p:ext uri="{BB962C8B-B14F-4D97-AF65-F5344CB8AC3E}">
        <p14:creationId xmlns:p14="http://schemas.microsoft.com/office/powerpoint/2010/main" val="215482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26181F-12A3-40D0-AB82-A0DAFDE3FD5C}"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2DEC3-340B-4D74-A0FF-40166512A8F3}" type="slidenum">
              <a:rPr lang="en-US" smtClean="0"/>
              <a:t>‹#›</a:t>
            </a:fld>
            <a:endParaRPr lang="en-US"/>
          </a:p>
        </p:txBody>
      </p:sp>
    </p:spTree>
    <p:extLst>
      <p:ext uri="{BB962C8B-B14F-4D97-AF65-F5344CB8AC3E}">
        <p14:creationId xmlns:p14="http://schemas.microsoft.com/office/powerpoint/2010/main" val="240658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CD1019-D5FA-4190-B9CE-A0EAB2D7E866}"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2DEC3-340B-4D74-A0FF-40166512A8F3}" type="slidenum">
              <a:rPr lang="en-US" smtClean="0"/>
              <a:t>‹#›</a:t>
            </a:fld>
            <a:endParaRPr lang="en-US"/>
          </a:p>
        </p:txBody>
      </p:sp>
    </p:spTree>
    <p:extLst>
      <p:ext uri="{BB962C8B-B14F-4D97-AF65-F5344CB8AC3E}">
        <p14:creationId xmlns:p14="http://schemas.microsoft.com/office/powerpoint/2010/main" val="254660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BADE8D-5596-4846-99EE-F9F6CD423F83}"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2DEC3-340B-4D74-A0FF-40166512A8F3}" type="slidenum">
              <a:rPr lang="en-US" smtClean="0"/>
              <a:t>‹#›</a:t>
            </a:fld>
            <a:endParaRPr lang="en-US"/>
          </a:p>
        </p:txBody>
      </p:sp>
    </p:spTree>
    <p:extLst>
      <p:ext uri="{BB962C8B-B14F-4D97-AF65-F5344CB8AC3E}">
        <p14:creationId xmlns:p14="http://schemas.microsoft.com/office/powerpoint/2010/main" val="279135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4CF4B2-5D0E-47B7-A7A9-F1ACD7FF9F93}"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2DEC3-340B-4D74-A0FF-40166512A8F3}" type="slidenum">
              <a:rPr lang="en-US" smtClean="0"/>
              <a:t>‹#›</a:t>
            </a:fld>
            <a:endParaRPr lang="en-US"/>
          </a:p>
        </p:txBody>
      </p:sp>
    </p:spTree>
    <p:extLst>
      <p:ext uri="{BB962C8B-B14F-4D97-AF65-F5344CB8AC3E}">
        <p14:creationId xmlns:p14="http://schemas.microsoft.com/office/powerpoint/2010/main" val="426684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A573C7-6762-47FC-ADFD-ABFD003C05D3}" type="datetime1">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32DEC3-340B-4D74-A0FF-40166512A8F3}" type="slidenum">
              <a:rPr lang="en-US" smtClean="0"/>
              <a:t>‹#›</a:t>
            </a:fld>
            <a:endParaRPr lang="en-US"/>
          </a:p>
        </p:txBody>
      </p:sp>
    </p:spTree>
    <p:extLst>
      <p:ext uri="{BB962C8B-B14F-4D97-AF65-F5344CB8AC3E}">
        <p14:creationId xmlns:p14="http://schemas.microsoft.com/office/powerpoint/2010/main" val="97324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C3FBF0-78B2-4829-93C5-E062ADCBC7BD}" type="datetime1">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32DEC3-340B-4D74-A0FF-40166512A8F3}" type="slidenum">
              <a:rPr lang="en-US" smtClean="0"/>
              <a:t>‹#›</a:t>
            </a:fld>
            <a:endParaRPr lang="en-US"/>
          </a:p>
        </p:txBody>
      </p:sp>
    </p:spTree>
    <p:extLst>
      <p:ext uri="{BB962C8B-B14F-4D97-AF65-F5344CB8AC3E}">
        <p14:creationId xmlns:p14="http://schemas.microsoft.com/office/powerpoint/2010/main" val="408972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55F68-A211-4BA7-8CF2-486C93DC97C7}" type="datetime1">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a:t>
            </a:fld>
            <a:endParaRPr lang="en-US"/>
          </a:p>
        </p:txBody>
      </p:sp>
    </p:spTree>
    <p:extLst>
      <p:ext uri="{BB962C8B-B14F-4D97-AF65-F5344CB8AC3E}">
        <p14:creationId xmlns:p14="http://schemas.microsoft.com/office/powerpoint/2010/main" val="392070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0D9256-2FBB-43E8-82E2-072F18D3C16B}"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2DEC3-340B-4D74-A0FF-40166512A8F3}" type="slidenum">
              <a:rPr lang="en-US" smtClean="0"/>
              <a:t>‹#›</a:t>
            </a:fld>
            <a:endParaRPr lang="en-US"/>
          </a:p>
        </p:txBody>
      </p:sp>
    </p:spTree>
    <p:extLst>
      <p:ext uri="{BB962C8B-B14F-4D97-AF65-F5344CB8AC3E}">
        <p14:creationId xmlns:p14="http://schemas.microsoft.com/office/powerpoint/2010/main" val="204980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F6FEC-F914-47F1-93A2-265D3E18ED87}"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2DEC3-340B-4D74-A0FF-40166512A8F3}" type="slidenum">
              <a:rPr lang="en-US" smtClean="0"/>
              <a:t>‹#›</a:t>
            </a:fld>
            <a:endParaRPr lang="en-US"/>
          </a:p>
        </p:txBody>
      </p:sp>
    </p:spTree>
    <p:extLst>
      <p:ext uri="{BB962C8B-B14F-4D97-AF65-F5344CB8AC3E}">
        <p14:creationId xmlns:p14="http://schemas.microsoft.com/office/powerpoint/2010/main" val="43008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FF9E6-2CF5-40E8-8D3E-BF57824A6933}" type="datetime1">
              <a:rPr lang="en-US" smtClean="0"/>
              <a:t>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2DEC3-340B-4D74-A0FF-40166512A8F3}" type="slidenum">
              <a:rPr lang="en-US" smtClean="0"/>
              <a:t>‹#›</a:t>
            </a:fld>
            <a:endParaRPr lang="en-US"/>
          </a:p>
        </p:txBody>
      </p:sp>
    </p:spTree>
    <p:extLst>
      <p:ext uri="{BB962C8B-B14F-4D97-AF65-F5344CB8AC3E}">
        <p14:creationId xmlns:p14="http://schemas.microsoft.com/office/powerpoint/2010/main" val="184863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7.docx"/><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1.doc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7015" y="559613"/>
            <a:ext cx="9144000" cy="3491080"/>
          </a:xfrm>
        </p:spPr>
        <p:txBody>
          <a:bodyPr>
            <a:normAutofit/>
          </a:bodyPr>
          <a:lstStyle/>
          <a:p>
            <a:r>
              <a:rPr lang="en-US" dirty="0">
                <a:latin typeface="Baskerville Old Face"/>
              </a:rPr>
              <a:t>American Rescue Plan Act (ARPA) Overview</a:t>
            </a:r>
            <a:br>
              <a:rPr lang="en-US" dirty="0">
                <a:latin typeface="Baskerville Old Face" panose="02020602080505020303" pitchFamily="18" charset="0"/>
              </a:rPr>
            </a:br>
            <a:r>
              <a:rPr lang="en-US" sz="3600" dirty="0">
                <a:latin typeface="Baskerville Old Face"/>
              </a:rPr>
              <a:t>For The City of Watertown, MA </a:t>
            </a:r>
            <a:endParaRPr lang="en-US" sz="3600" dirty="0">
              <a:latin typeface="Baskerville Old Face" panose="02020602080505020303" pitchFamily="18" charset="0"/>
            </a:endParaRPr>
          </a:p>
        </p:txBody>
      </p:sp>
      <p:sp>
        <p:nvSpPr>
          <p:cNvPr id="3" name="Subtitle 2"/>
          <p:cNvSpPr>
            <a:spLocks noGrp="1"/>
          </p:cNvSpPr>
          <p:nvPr>
            <p:ph type="subTitle" idx="1"/>
          </p:nvPr>
        </p:nvSpPr>
        <p:spPr>
          <a:xfrm>
            <a:off x="205213" y="4286423"/>
            <a:ext cx="11842244" cy="2131967"/>
          </a:xfrm>
        </p:spPr>
        <p:txBody>
          <a:bodyPr vert="horz" lIns="91440" tIns="45720" rIns="91440" bIns="45720" rtlCol="0" anchor="t">
            <a:noAutofit/>
          </a:bodyPr>
          <a:lstStyle/>
          <a:p>
            <a:pPr>
              <a:spcBef>
                <a:spcPct val="0"/>
              </a:spcBef>
            </a:pPr>
            <a:r>
              <a:rPr lang="en-US" dirty="0">
                <a:latin typeface="Baskerville Old Face"/>
                <a:ea typeface="+mj-ea"/>
                <a:cs typeface="+mj-cs"/>
              </a:rPr>
              <a:t>Presented to the Committee of the Budget and Fiscal Oversight</a:t>
            </a:r>
            <a:endParaRPr lang="en-US" dirty="0"/>
          </a:p>
          <a:p>
            <a:pPr>
              <a:spcBef>
                <a:spcPct val="0"/>
              </a:spcBef>
            </a:pPr>
            <a:endParaRPr lang="en-US" dirty="0">
              <a:latin typeface="Baskerville Old Face"/>
              <a:ea typeface="+mj-ea"/>
              <a:cs typeface="+mj-cs"/>
            </a:endParaRPr>
          </a:p>
          <a:p>
            <a:pPr>
              <a:spcBef>
                <a:spcPct val="0"/>
              </a:spcBef>
            </a:pPr>
            <a:r>
              <a:rPr lang="en-US" dirty="0">
                <a:latin typeface="Baskerville Old Face"/>
                <a:ea typeface="+mj-ea"/>
                <a:cs typeface="+mj-cs"/>
              </a:rPr>
              <a:t>By: City Manager George J. </a:t>
            </a:r>
            <a:r>
              <a:rPr lang="en-US" dirty="0" err="1">
                <a:latin typeface="Baskerville Old Face"/>
                <a:ea typeface="+mj-ea"/>
                <a:cs typeface="+mj-cs"/>
              </a:rPr>
              <a:t>Proakis</a:t>
            </a:r>
          </a:p>
          <a:p>
            <a:pPr>
              <a:spcBef>
                <a:spcPct val="0"/>
              </a:spcBef>
            </a:pPr>
            <a:endParaRPr lang="en-US" dirty="0">
              <a:latin typeface="Baskerville Old Face"/>
              <a:ea typeface="+mj-ea"/>
              <a:cs typeface="+mj-cs"/>
            </a:endParaRPr>
          </a:p>
          <a:p>
            <a:r>
              <a:rPr lang="en-US" dirty="0">
                <a:latin typeface="Baskerville Old Face"/>
                <a:ea typeface="+mj-ea"/>
                <a:cs typeface="+mj-cs"/>
              </a:rPr>
              <a:t>February 1, 2023</a:t>
            </a:r>
            <a:endParaRPr lang="en-US" dirty="0">
              <a:ea typeface="+mn-lt"/>
              <a:cs typeface="+mn-lt"/>
            </a:endParaRPr>
          </a:p>
          <a:p>
            <a:pPr>
              <a:spcBef>
                <a:spcPct val="0"/>
              </a:spcBef>
            </a:pPr>
            <a:endParaRPr lang="en-US" dirty="0">
              <a:latin typeface="Baskerville Old Face"/>
              <a:ea typeface="+mj-ea"/>
              <a:cs typeface="+mj-cs"/>
            </a:endParaRPr>
          </a:p>
        </p:txBody>
      </p:sp>
      <p:sp>
        <p:nvSpPr>
          <p:cNvPr id="4" name="Slide Number Placeholder 3"/>
          <p:cNvSpPr>
            <a:spLocks noGrp="1"/>
          </p:cNvSpPr>
          <p:nvPr>
            <p:ph type="sldNum" sz="quarter" idx="12"/>
          </p:nvPr>
        </p:nvSpPr>
        <p:spPr/>
        <p:txBody>
          <a:bodyPr/>
          <a:lstStyle/>
          <a:p>
            <a:fld id="{F432DEC3-340B-4D74-A0FF-40166512A8F3}" type="slidenum">
              <a:rPr lang="en-US" smtClean="0"/>
              <a:t>1</a:t>
            </a:fld>
            <a:endParaRPr lang="en-US"/>
          </a:p>
        </p:txBody>
      </p:sp>
    </p:spTree>
    <p:extLst>
      <p:ext uri="{BB962C8B-B14F-4D97-AF65-F5344CB8AC3E}">
        <p14:creationId xmlns:p14="http://schemas.microsoft.com/office/powerpoint/2010/main" val="399831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lstStyle/>
          <a:p>
            <a:pPr algn="ctr"/>
            <a:r>
              <a:rPr lang="en-US" dirty="0">
                <a:solidFill>
                  <a:schemeClr val="bg1"/>
                </a:solidFill>
              </a:rPr>
              <a:t>Cambridge’s </a:t>
            </a:r>
            <a:r>
              <a:rPr lang="en-US" dirty="0" err="1">
                <a:solidFill>
                  <a:schemeClr val="bg1"/>
                </a:solidFill>
              </a:rPr>
              <a:t>ARPA</a:t>
            </a:r>
            <a:r>
              <a:rPr lang="en-US" dirty="0">
                <a:solidFill>
                  <a:schemeClr val="bg1"/>
                </a:solidFill>
              </a:rPr>
              <a:t> Funded Projects as of 7/5/2022</a:t>
            </a:r>
            <a:br>
              <a:rPr lang="en-US" dirty="0">
                <a:solidFill>
                  <a:schemeClr val="bg1"/>
                </a:solidFill>
              </a:rPr>
            </a:br>
            <a:r>
              <a:rPr lang="en-US" sz="2800" dirty="0">
                <a:solidFill>
                  <a:schemeClr val="bg1"/>
                </a:solidFill>
              </a:rPr>
              <a:t>Page 5 of 7</a:t>
            </a:r>
            <a:endParaRPr lang="en-US" sz="2800"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10</a:t>
            </a:fld>
            <a:endParaRPr lang="en-US"/>
          </a:p>
        </p:txBody>
      </p:sp>
      <p:graphicFrame>
        <p:nvGraphicFramePr>
          <p:cNvPr id="8" name="Object 7">
            <a:extLst>
              <a:ext uri="{FF2B5EF4-FFF2-40B4-BE49-F238E27FC236}">
                <a16:creationId xmlns:a16="http://schemas.microsoft.com/office/drawing/2014/main" id="{014F290C-D7E8-B7E9-A39A-AC70DA3C4D1B}"/>
              </a:ext>
            </a:extLst>
          </p:cNvPr>
          <p:cNvGraphicFramePr>
            <a:graphicFrameLocks noChangeAspect="1"/>
          </p:cNvGraphicFramePr>
          <p:nvPr>
            <p:extLst>
              <p:ext uri="{D42A27DB-BD31-4B8C-83A1-F6EECF244321}">
                <p14:modId xmlns:p14="http://schemas.microsoft.com/office/powerpoint/2010/main" val="3194882907"/>
              </p:ext>
            </p:extLst>
          </p:nvPr>
        </p:nvGraphicFramePr>
        <p:xfrm>
          <a:off x="271729" y="1418590"/>
          <a:ext cx="11648541" cy="4937760"/>
        </p:xfrm>
        <a:graphic>
          <a:graphicData uri="http://schemas.openxmlformats.org/presentationml/2006/ole">
            <mc:AlternateContent xmlns:mc="http://schemas.openxmlformats.org/markup-compatibility/2006">
              <mc:Choice xmlns:v="urn:schemas-microsoft-com:vml" Requires="v">
                <p:oleObj name="Document" r:id="rId3" imgW="9700333" imgH="4112231" progId="Word.Document.12">
                  <p:embed/>
                </p:oleObj>
              </mc:Choice>
              <mc:Fallback>
                <p:oleObj name="Document" r:id="rId3" imgW="9700333" imgH="4112231" progId="Word.Document.12">
                  <p:embed/>
                  <p:pic>
                    <p:nvPicPr>
                      <p:cNvPr id="8" name="Object 7">
                        <a:extLst>
                          <a:ext uri="{FF2B5EF4-FFF2-40B4-BE49-F238E27FC236}">
                            <a16:creationId xmlns:a16="http://schemas.microsoft.com/office/drawing/2014/main" id="{014F290C-D7E8-B7E9-A39A-AC70DA3C4D1B}"/>
                          </a:ext>
                        </a:extLst>
                      </p:cNvPr>
                      <p:cNvPicPr/>
                      <p:nvPr/>
                    </p:nvPicPr>
                    <p:blipFill>
                      <a:blip r:embed="rId4"/>
                      <a:stretch>
                        <a:fillRect/>
                      </a:stretch>
                    </p:blipFill>
                    <p:spPr>
                      <a:xfrm>
                        <a:off x="271729" y="1418590"/>
                        <a:ext cx="11648541" cy="4937760"/>
                      </a:xfrm>
                      <a:prstGeom prst="rect">
                        <a:avLst/>
                      </a:prstGeom>
                    </p:spPr>
                  </p:pic>
                </p:oleObj>
              </mc:Fallback>
            </mc:AlternateContent>
          </a:graphicData>
        </a:graphic>
      </p:graphicFrame>
    </p:spTree>
    <p:extLst>
      <p:ext uri="{BB962C8B-B14F-4D97-AF65-F5344CB8AC3E}">
        <p14:creationId xmlns:p14="http://schemas.microsoft.com/office/powerpoint/2010/main" val="9346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lstStyle/>
          <a:p>
            <a:pPr algn="ctr"/>
            <a:r>
              <a:rPr lang="en-US" dirty="0">
                <a:solidFill>
                  <a:schemeClr val="bg1"/>
                </a:solidFill>
              </a:rPr>
              <a:t>Cambridge’s </a:t>
            </a:r>
            <a:r>
              <a:rPr lang="en-US" dirty="0" err="1">
                <a:solidFill>
                  <a:schemeClr val="bg1"/>
                </a:solidFill>
              </a:rPr>
              <a:t>ARPA</a:t>
            </a:r>
            <a:r>
              <a:rPr lang="en-US" dirty="0">
                <a:solidFill>
                  <a:schemeClr val="bg1"/>
                </a:solidFill>
              </a:rPr>
              <a:t> Funded Projects as of 7/5/2022</a:t>
            </a:r>
            <a:br>
              <a:rPr lang="en-US" dirty="0">
                <a:solidFill>
                  <a:schemeClr val="bg1"/>
                </a:solidFill>
              </a:rPr>
            </a:br>
            <a:r>
              <a:rPr lang="en-US" sz="2800" dirty="0">
                <a:solidFill>
                  <a:schemeClr val="bg1"/>
                </a:solidFill>
              </a:rPr>
              <a:t>Page 6 of 7</a:t>
            </a:r>
            <a:endParaRPr lang="en-US" sz="2800"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11</a:t>
            </a:fld>
            <a:endParaRPr lang="en-US"/>
          </a:p>
        </p:txBody>
      </p:sp>
      <p:graphicFrame>
        <p:nvGraphicFramePr>
          <p:cNvPr id="5" name="Object 4">
            <a:extLst>
              <a:ext uri="{FF2B5EF4-FFF2-40B4-BE49-F238E27FC236}">
                <a16:creationId xmlns:a16="http://schemas.microsoft.com/office/drawing/2014/main" id="{FF593D1E-B329-0CDF-D60A-A410505E70E6}"/>
              </a:ext>
            </a:extLst>
          </p:cNvPr>
          <p:cNvGraphicFramePr>
            <a:graphicFrameLocks noChangeAspect="1"/>
          </p:cNvGraphicFramePr>
          <p:nvPr>
            <p:extLst>
              <p:ext uri="{D42A27DB-BD31-4B8C-83A1-F6EECF244321}">
                <p14:modId xmlns:p14="http://schemas.microsoft.com/office/powerpoint/2010/main" val="594715226"/>
              </p:ext>
            </p:extLst>
          </p:nvPr>
        </p:nvGraphicFramePr>
        <p:xfrm>
          <a:off x="127982" y="1495424"/>
          <a:ext cx="11936036" cy="4754880"/>
        </p:xfrm>
        <a:graphic>
          <a:graphicData uri="http://schemas.openxmlformats.org/presentationml/2006/ole">
            <mc:AlternateContent xmlns:mc="http://schemas.openxmlformats.org/markup-compatibility/2006">
              <mc:Choice xmlns:v="urn:schemas-microsoft-com:vml" Requires="v">
                <p:oleObj name="Document" r:id="rId3" imgW="9700333" imgH="3864754" progId="Word.Document.12">
                  <p:embed/>
                </p:oleObj>
              </mc:Choice>
              <mc:Fallback>
                <p:oleObj name="Document" r:id="rId3" imgW="9700333" imgH="3864754" progId="Word.Document.12">
                  <p:embed/>
                  <p:pic>
                    <p:nvPicPr>
                      <p:cNvPr id="5" name="Object 4">
                        <a:extLst>
                          <a:ext uri="{FF2B5EF4-FFF2-40B4-BE49-F238E27FC236}">
                            <a16:creationId xmlns:a16="http://schemas.microsoft.com/office/drawing/2014/main" id="{FF593D1E-B329-0CDF-D60A-A410505E70E6}"/>
                          </a:ext>
                        </a:extLst>
                      </p:cNvPr>
                      <p:cNvPicPr/>
                      <p:nvPr/>
                    </p:nvPicPr>
                    <p:blipFill>
                      <a:blip r:embed="rId4"/>
                      <a:stretch>
                        <a:fillRect/>
                      </a:stretch>
                    </p:blipFill>
                    <p:spPr>
                      <a:xfrm>
                        <a:off x="127982" y="1495424"/>
                        <a:ext cx="11936036" cy="4754880"/>
                      </a:xfrm>
                      <a:prstGeom prst="rect">
                        <a:avLst/>
                      </a:prstGeom>
                    </p:spPr>
                  </p:pic>
                </p:oleObj>
              </mc:Fallback>
            </mc:AlternateContent>
          </a:graphicData>
        </a:graphic>
      </p:graphicFrame>
    </p:spTree>
    <p:extLst>
      <p:ext uri="{BB962C8B-B14F-4D97-AF65-F5344CB8AC3E}">
        <p14:creationId xmlns:p14="http://schemas.microsoft.com/office/powerpoint/2010/main" val="2033271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lstStyle/>
          <a:p>
            <a:pPr algn="ctr"/>
            <a:r>
              <a:rPr lang="en-US" dirty="0">
                <a:solidFill>
                  <a:schemeClr val="bg1"/>
                </a:solidFill>
              </a:rPr>
              <a:t>Cambridge’s </a:t>
            </a:r>
            <a:r>
              <a:rPr lang="en-US" dirty="0" err="1">
                <a:solidFill>
                  <a:schemeClr val="bg1"/>
                </a:solidFill>
              </a:rPr>
              <a:t>ARPA</a:t>
            </a:r>
            <a:r>
              <a:rPr lang="en-US" dirty="0">
                <a:solidFill>
                  <a:schemeClr val="bg1"/>
                </a:solidFill>
              </a:rPr>
              <a:t> Funded Projects as of 7/5/2022</a:t>
            </a:r>
            <a:br>
              <a:rPr lang="en-US" dirty="0">
                <a:solidFill>
                  <a:schemeClr val="bg1"/>
                </a:solidFill>
              </a:rPr>
            </a:br>
            <a:r>
              <a:rPr lang="en-US" sz="2800" dirty="0">
                <a:solidFill>
                  <a:schemeClr val="bg1"/>
                </a:solidFill>
              </a:rPr>
              <a:t>Page 7 of 7</a:t>
            </a:r>
            <a:endParaRPr lang="en-US" sz="2800"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12</a:t>
            </a:fld>
            <a:endParaRPr lang="en-US"/>
          </a:p>
        </p:txBody>
      </p:sp>
      <p:sp>
        <p:nvSpPr>
          <p:cNvPr id="7" name="Rectangle 1">
            <a:extLst>
              <a:ext uri="{FF2B5EF4-FFF2-40B4-BE49-F238E27FC236}">
                <a16:creationId xmlns:a16="http://schemas.microsoft.com/office/drawing/2014/main" id="{E66AC17E-8DC2-F8B0-7AC7-69A49AE25A69}"/>
              </a:ext>
            </a:extLst>
          </p:cNvPr>
          <p:cNvSpPr>
            <a:spLocks noChangeArrowheads="1"/>
          </p:cNvSpPr>
          <p:nvPr/>
        </p:nvSpPr>
        <p:spPr bwMode="auto">
          <a:xfrm>
            <a:off x="1320800" y="2805113"/>
            <a:ext cx="12192000"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D631A362-29D7-8752-28DF-6BB434C56A2B}"/>
              </a:ext>
            </a:extLst>
          </p:cNvPr>
          <p:cNvGraphicFramePr>
            <a:graphicFrameLocks noChangeAspect="1"/>
          </p:cNvGraphicFramePr>
          <p:nvPr>
            <p:extLst>
              <p:ext uri="{D42A27DB-BD31-4B8C-83A1-F6EECF244321}">
                <p14:modId xmlns:p14="http://schemas.microsoft.com/office/powerpoint/2010/main" val="837111199"/>
              </p:ext>
            </p:extLst>
          </p:nvPr>
        </p:nvGraphicFramePr>
        <p:xfrm>
          <a:off x="-9093" y="2084388"/>
          <a:ext cx="11932920" cy="3306453"/>
        </p:xfrm>
        <a:graphic>
          <a:graphicData uri="http://schemas.openxmlformats.org/presentationml/2006/ole">
            <mc:AlternateContent xmlns:mc="http://schemas.openxmlformats.org/markup-compatibility/2006">
              <mc:Choice xmlns:v="urn:schemas-microsoft-com:vml" Requires="v">
                <p:oleObj name="Document" r:id="rId3" imgW="9700333" imgH="2687614" progId="Word.Document.12">
                  <p:embed/>
                </p:oleObj>
              </mc:Choice>
              <mc:Fallback>
                <p:oleObj name="Document" r:id="rId3" imgW="9700333" imgH="2687614" progId="Word.Document.12">
                  <p:embed/>
                  <p:pic>
                    <p:nvPicPr>
                      <p:cNvPr id="8" name="Object 7">
                        <a:extLst>
                          <a:ext uri="{FF2B5EF4-FFF2-40B4-BE49-F238E27FC236}">
                            <a16:creationId xmlns:a16="http://schemas.microsoft.com/office/drawing/2014/main" id="{D631A362-29D7-8752-28DF-6BB434C56A2B}"/>
                          </a:ext>
                        </a:extLst>
                      </p:cNvPr>
                      <p:cNvPicPr/>
                      <p:nvPr/>
                    </p:nvPicPr>
                    <p:blipFill>
                      <a:blip r:embed="rId4"/>
                      <a:stretch>
                        <a:fillRect/>
                      </a:stretch>
                    </p:blipFill>
                    <p:spPr>
                      <a:xfrm>
                        <a:off x="-9093" y="2084388"/>
                        <a:ext cx="11932920" cy="3306453"/>
                      </a:xfrm>
                      <a:prstGeom prst="rect">
                        <a:avLst/>
                      </a:prstGeom>
                    </p:spPr>
                  </p:pic>
                </p:oleObj>
              </mc:Fallback>
            </mc:AlternateContent>
          </a:graphicData>
        </a:graphic>
      </p:graphicFrame>
    </p:spTree>
    <p:extLst>
      <p:ext uri="{BB962C8B-B14F-4D97-AF65-F5344CB8AC3E}">
        <p14:creationId xmlns:p14="http://schemas.microsoft.com/office/powerpoint/2010/main" val="84993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endParaRPr lang="en-US"/>
          </a:p>
          <a:p>
            <a:r>
              <a:rPr lang="en-US" dirty="0">
                <a:cs typeface="Calibri"/>
              </a:rPr>
              <a:t>Cash Assistance: $22 million</a:t>
            </a:r>
          </a:p>
          <a:p>
            <a:r>
              <a:rPr lang="en-US" dirty="0">
                <a:cs typeface="Calibri"/>
              </a:rPr>
              <a:t>Non-profit Relief Fund: $6 million</a:t>
            </a:r>
          </a:p>
          <a:p>
            <a:r>
              <a:rPr lang="en-US" dirty="0">
                <a:cs typeface="Calibri"/>
              </a:rPr>
              <a:t>Transitional Wellness Center: $5.6 million</a:t>
            </a:r>
          </a:p>
          <a:p>
            <a:r>
              <a:rPr lang="en-US" dirty="0">
                <a:cs typeface="Calibri"/>
              </a:rPr>
              <a:t>Restaurant and Nightlife fund: $2.5 million</a:t>
            </a:r>
          </a:p>
          <a:p>
            <a:r>
              <a:rPr lang="en-US" dirty="0">
                <a:cs typeface="Calibri"/>
              </a:rPr>
              <a:t>Climate Crisis Response (based on task force): $2.5 million</a:t>
            </a:r>
          </a:p>
          <a:p>
            <a:endParaRPr lang="en-US">
              <a:cs typeface="Calibri"/>
            </a:endParaRPr>
          </a:p>
          <a:p>
            <a:endParaRPr lang="en-US">
              <a:cs typeface="Calibri"/>
            </a:endParaRPr>
          </a:p>
          <a:p>
            <a:endParaRPr lang="en-US">
              <a:cs typeface="Calibri"/>
            </a:endParaRPr>
          </a:p>
        </p:txBody>
      </p:sp>
      <p:sp>
        <p:nvSpPr>
          <p:cNvPr id="4" name="Title 1"/>
          <p:cNvSpPr>
            <a:spLocks noGrp="1"/>
          </p:cNvSpPr>
          <p:nvPr>
            <p:ph type="title"/>
          </p:nvPr>
        </p:nvSpPr>
        <p:spPr>
          <a:xfrm>
            <a:off x="0" y="1"/>
            <a:ext cx="12192000" cy="1690688"/>
          </a:xfrm>
          <a:solidFill>
            <a:srgbClr val="182B4C"/>
          </a:solidFill>
        </p:spPr>
        <p:txBody>
          <a:bodyPr/>
          <a:lstStyle/>
          <a:p>
            <a:pPr algn="ctr"/>
            <a:r>
              <a:rPr lang="en-US" dirty="0">
                <a:solidFill>
                  <a:schemeClr val="bg1"/>
                </a:solidFill>
              </a:rPr>
              <a:t>Cambridge Highlights</a:t>
            </a:r>
            <a:endParaRPr lang="en-US" dirty="0"/>
          </a:p>
        </p:txBody>
      </p:sp>
      <p:sp>
        <p:nvSpPr>
          <p:cNvPr id="2" name="Slide Number Placeholder 1"/>
          <p:cNvSpPr>
            <a:spLocks noGrp="1"/>
          </p:cNvSpPr>
          <p:nvPr>
            <p:ph type="sldNum" sz="quarter" idx="12"/>
          </p:nvPr>
        </p:nvSpPr>
        <p:spPr/>
        <p:txBody>
          <a:bodyPr/>
          <a:lstStyle/>
          <a:p>
            <a:fld id="{F432DEC3-340B-4D74-A0FF-40166512A8F3}" type="slidenum">
              <a:rPr lang="en-US" smtClean="0"/>
              <a:t>13</a:t>
            </a:fld>
            <a:endParaRPr lang="en-US"/>
          </a:p>
        </p:txBody>
      </p:sp>
    </p:spTree>
    <p:extLst>
      <p:ext uri="{BB962C8B-B14F-4D97-AF65-F5344CB8AC3E}">
        <p14:creationId xmlns:p14="http://schemas.microsoft.com/office/powerpoint/2010/main" val="33174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lstStyle/>
          <a:p>
            <a:pPr algn="ctr"/>
            <a:r>
              <a:rPr lang="en-US">
                <a:solidFill>
                  <a:schemeClr val="bg1"/>
                </a:solidFill>
              </a:rPr>
              <a:t>Newton’s </a:t>
            </a:r>
            <a:r>
              <a:rPr lang="en-US" err="1">
                <a:solidFill>
                  <a:schemeClr val="bg1"/>
                </a:solidFill>
              </a:rPr>
              <a:t>ARPA</a:t>
            </a:r>
            <a:r>
              <a:rPr lang="en-US">
                <a:solidFill>
                  <a:schemeClr val="bg1"/>
                </a:solidFill>
              </a:rPr>
              <a:t> Investments</a:t>
            </a:r>
            <a:br>
              <a:rPr lang="en-US">
                <a:solidFill>
                  <a:schemeClr val="bg1"/>
                </a:solidFill>
              </a:rPr>
            </a:br>
            <a:r>
              <a:rPr lang="en-US" sz="2400">
                <a:solidFill>
                  <a:schemeClr val="bg1"/>
                </a:solidFill>
              </a:rPr>
              <a:t>(as of September 15, 2022)</a:t>
            </a:r>
            <a:endParaRPr lang="en-US" sz="240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14</a:t>
            </a:fld>
            <a:endParaRPr lang="en-US"/>
          </a:p>
        </p:txBody>
      </p:sp>
      <p:pic>
        <p:nvPicPr>
          <p:cNvPr id="20" name="Picture 19" descr="Chart, pie chart&#10;&#10;Description automatically generated">
            <a:extLst>
              <a:ext uri="{FF2B5EF4-FFF2-40B4-BE49-F238E27FC236}">
                <a16:creationId xmlns:a16="http://schemas.microsoft.com/office/drawing/2014/main" id="{EF77E914-87FC-039D-2DBA-7D764C252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53397"/>
            <a:ext cx="10058400" cy="5033772"/>
          </a:xfrm>
          <a:prstGeom prst="rect">
            <a:avLst/>
          </a:prstGeom>
        </p:spPr>
      </p:pic>
    </p:spTree>
    <p:extLst>
      <p:ext uri="{BB962C8B-B14F-4D97-AF65-F5344CB8AC3E}">
        <p14:creationId xmlns:p14="http://schemas.microsoft.com/office/powerpoint/2010/main" val="198383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81316"/>
          </a:xfrm>
          <a:solidFill>
            <a:srgbClr val="182B4C"/>
          </a:solidFill>
        </p:spPr>
        <p:txBody>
          <a:bodyPr>
            <a:normAutofit fontScale="90000"/>
          </a:bodyPr>
          <a:lstStyle/>
          <a:p>
            <a:pPr algn="ctr"/>
            <a:r>
              <a:rPr lang="en-US" dirty="0">
                <a:solidFill>
                  <a:schemeClr val="bg1"/>
                </a:solidFill>
              </a:rPr>
              <a:t>Communities with Similar Funding</a:t>
            </a:r>
            <a:br>
              <a:rPr lang="en-US" dirty="0"/>
            </a:br>
            <a:r>
              <a:rPr lang="en-US" dirty="0">
                <a:solidFill>
                  <a:schemeClr val="bg1"/>
                </a:solidFill>
              </a:rPr>
              <a:t>Andover</a:t>
            </a:r>
            <a:br>
              <a:rPr lang="en-US" dirty="0"/>
            </a:br>
            <a:r>
              <a:rPr lang="en-US" sz="3100" dirty="0">
                <a:solidFill>
                  <a:schemeClr val="bg1"/>
                </a:solidFill>
              </a:rPr>
              <a:t>Page 1 of 4</a:t>
            </a:r>
            <a:br>
              <a:rPr lang="en-US" dirty="0"/>
            </a:br>
            <a:endParaRPr lang="en-US" sz="240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15</a:t>
            </a:fld>
            <a:endParaRPr lang="en-US"/>
          </a:p>
        </p:txBody>
      </p:sp>
      <p:graphicFrame>
        <p:nvGraphicFramePr>
          <p:cNvPr id="5" name="Table 4">
            <a:extLst>
              <a:ext uri="{FF2B5EF4-FFF2-40B4-BE49-F238E27FC236}">
                <a16:creationId xmlns:a16="http://schemas.microsoft.com/office/drawing/2014/main" id="{ED4BD541-AF8B-0692-D292-DE381E66F6F0}"/>
              </a:ext>
            </a:extLst>
          </p:cNvPr>
          <p:cNvGraphicFramePr>
            <a:graphicFrameLocks noGrp="1"/>
          </p:cNvGraphicFramePr>
          <p:nvPr>
            <p:extLst>
              <p:ext uri="{D42A27DB-BD31-4B8C-83A1-F6EECF244321}">
                <p14:modId xmlns:p14="http://schemas.microsoft.com/office/powerpoint/2010/main" val="1961314069"/>
              </p:ext>
            </p:extLst>
          </p:nvPr>
        </p:nvGraphicFramePr>
        <p:xfrm>
          <a:off x="2824176" y="1825625"/>
          <a:ext cx="6543648" cy="4205374"/>
        </p:xfrm>
        <a:graphic>
          <a:graphicData uri="http://schemas.openxmlformats.org/drawingml/2006/table">
            <a:tbl>
              <a:tblPr/>
              <a:tblGrid>
                <a:gridCol w="5212080">
                  <a:extLst>
                    <a:ext uri="{9D8B030D-6E8A-4147-A177-3AD203B41FA5}">
                      <a16:colId xmlns:a16="http://schemas.microsoft.com/office/drawing/2014/main" val="1096590481"/>
                    </a:ext>
                  </a:extLst>
                </a:gridCol>
                <a:gridCol w="1331568">
                  <a:extLst>
                    <a:ext uri="{9D8B030D-6E8A-4147-A177-3AD203B41FA5}">
                      <a16:colId xmlns:a16="http://schemas.microsoft.com/office/drawing/2014/main" val="1112933288"/>
                    </a:ext>
                  </a:extLst>
                </a:gridCol>
              </a:tblGrid>
              <a:tr h="478169">
                <a:tc>
                  <a:txBody>
                    <a:bodyPr/>
                    <a:lstStyle/>
                    <a:p>
                      <a:pPr algn="l" fontAlgn="b"/>
                      <a:r>
                        <a:rPr lang="en-US" sz="1800" b="1" i="0" u="none" strike="noStrike" err="1">
                          <a:solidFill>
                            <a:srgbClr val="000000"/>
                          </a:solidFill>
                          <a:effectLst/>
                          <a:latin typeface="Calibri" panose="020F0502020204030204" pitchFamily="34" charset="0"/>
                        </a:rPr>
                        <a:t>ARPA</a:t>
                      </a:r>
                      <a:r>
                        <a:rPr lang="en-US" sz="1800" b="1" i="0" u="none" strike="noStrike">
                          <a:solidFill>
                            <a:srgbClr val="000000"/>
                          </a:solidFill>
                          <a:effectLst/>
                          <a:latin typeface="Calibri" panose="020F0502020204030204" pitchFamily="34" charset="0"/>
                        </a:rPr>
                        <a:t> Category: Capital Improvements/Infrastructure</a:t>
                      </a:r>
                    </a:p>
                  </a:txBody>
                  <a:tcPr marL="47817" marR="47817" marT="23908" marB="23908" anchor="b">
                    <a:lnL>
                      <a:noFill/>
                    </a:lnL>
                    <a:lnR>
                      <a:noFill/>
                    </a:lnR>
                    <a:lnT>
                      <a:noFill/>
                    </a:lnT>
                    <a:lnB>
                      <a:noFill/>
                    </a:lnB>
                    <a:solidFill>
                      <a:srgbClr val="D9E1F2"/>
                    </a:solidFill>
                  </a:tcPr>
                </a:tc>
                <a:tc>
                  <a:txBody>
                    <a:bodyPr/>
                    <a:lstStyle/>
                    <a:p>
                      <a:pPr algn="l" fontAlgn="b"/>
                      <a:br>
                        <a:rPr lang="en-US" sz="1800" b="0" i="0" u="none" strike="noStrike">
                          <a:solidFill>
                            <a:srgbClr val="000000"/>
                          </a:solidFill>
                          <a:effectLst/>
                          <a:latin typeface="Calibri" panose="020F0502020204030204" pitchFamily="34" charset="0"/>
                        </a:rPr>
                      </a:br>
                      <a:endParaRPr lang="en-US" sz="1800" b="0" i="0" u="none" strike="noStrike">
                        <a:solidFill>
                          <a:srgbClr val="000000"/>
                        </a:solidFill>
                        <a:effectLst/>
                        <a:latin typeface="Calibri" panose="020F0502020204030204" pitchFamily="34" charset="0"/>
                      </a:endParaRPr>
                    </a:p>
                  </a:txBody>
                  <a:tcPr marL="47817" marR="47817" marT="23908" marB="23908" anchor="b">
                    <a:lnL>
                      <a:noFill/>
                    </a:lnL>
                    <a:lnR>
                      <a:noFill/>
                    </a:lnR>
                    <a:lnB>
                      <a:noFill/>
                    </a:lnB>
                    <a:solidFill>
                      <a:srgbClr val="D9E1F2"/>
                    </a:solidFill>
                  </a:tcPr>
                </a:tc>
                <a:extLst>
                  <a:ext uri="{0D108BD9-81ED-4DB2-BD59-A6C34878D82A}">
                    <a16:rowId xmlns:a16="http://schemas.microsoft.com/office/drawing/2014/main" val="1175446885"/>
                  </a:ext>
                </a:extLst>
              </a:tr>
              <a:tr h="191268">
                <a:tc>
                  <a:txBody>
                    <a:bodyPr/>
                    <a:lstStyle/>
                    <a:p>
                      <a:pPr algn="l" fontAlgn="b"/>
                      <a:r>
                        <a:rPr lang="en-US" sz="1800" b="0" i="0" u="none" strike="noStrike">
                          <a:solidFill>
                            <a:srgbClr val="000000"/>
                          </a:solidFill>
                          <a:effectLst/>
                          <a:latin typeface="Calibri" panose="020F0502020204030204" pitchFamily="34" charset="0"/>
                        </a:rPr>
                        <a:t>Project</a:t>
                      </a:r>
                    </a:p>
                  </a:txBody>
                  <a:tcPr marL="47817" marR="47817" marT="23908" marB="23908"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Total Budget</a:t>
                      </a:r>
                    </a:p>
                  </a:txBody>
                  <a:tcPr marL="47817" marR="47817" marT="23908" marB="23908"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3070321"/>
                  </a:ext>
                </a:extLst>
              </a:tr>
              <a:tr h="478169">
                <a:tc>
                  <a:txBody>
                    <a:bodyPr/>
                    <a:lstStyle/>
                    <a:p>
                      <a:pPr algn="l" fontAlgn="b"/>
                      <a:r>
                        <a:rPr lang="en-US" sz="1800" b="0" i="0" u="none" strike="noStrike">
                          <a:solidFill>
                            <a:srgbClr val="000000"/>
                          </a:solidFill>
                          <a:effectLst/>
                          <a:latin typeface="Calibri" panose="020F0502020204030204" pitchFamily="34" charset="0"/>
                        </a:rPr>
                        <a:t>Conservation Land Management Policy Development</a:t>
                      </a:r>
                    </a:p>
                  </a:txBody>
                  <a:tcPr marL="47817" marR="47817" marT="23908" marB="23908"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$9,500</a:t>
                      </a:r>
                    </a:p>
                  </a:txBody>
                  <a:tcPr marL="47817" marR="47817" marT="23908" marB="23908"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85563500"/>
                  </a:ext>
                </a:extLst>
              </a:tr>
              <a:tr h="334718">
                <a:tc>
                  <a:txBody>
                    <a:bodyPr/>
                    <a:lstStyle/>
                    <a:p>
                      <a:pPr algn="l" fontAlgn="b"/>
                      <a:r>
                        <a:rPr lang="en-US" sz="1800" b="0" i="0" u="none" strike="noStrike">
                          <a:solidFill>
                            <a:srgbClr val="000000"/>
                          </a:solidFill>
                          <a:effectLst/>
                          <a:latin typeface="Calibri" panose="020F0502020204030204" pitchFamily="34" charset="0"/>
                        </a:rPr>
                        <a:t>Emergency Management Capacity and Initiatives</a:t>
                      </a:r>
                    </a:p>
                  </a:txBody>
                  <a:tcPr marL="47817" marR="47817" marT="23908" marB="23908"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$75,000</a:t>
                      </a:r>
                    </a:p>
                  </a:txBody>
                  <a:tcPr marL="47817" marR="47817" marT="23908" marB="23908" anchor="b">
                    <a:lnL>
                      <a:noFill/>
                    </a:lnL>
                    <a:lnR>
                      <a:noFill/>
                    </a:lnR>
                    <a:lnT>
                      <a:noFill/>
                    </a:lnT>
                    <a:lnB>
                      <a:noFill/>
                    </a:lnB>
                    <a:solidFill>
                      <a:srgbClr val="FFFFFF"/>
                    </a:solidFill>
                  </a:tcPr>
                </a:tc>
                <a:extLst>
                  <a:ext uri="{0D108BD9-81ED-4DB2-BD59-A6C34878D82A}">
                    <a16:rowId xmlns:a16="http://schemas.microsoft.com/office/drawing/2014/main" val="257465286"/>
                  </a:ext>
                </a:extLst>
              </a:tr>
              <a:tr h="191268">
                <a:tc>
                  <a:txBody>
                    <a:bodyPr/>
                    <a:lstStyle/>
                    <a:p>
                      <a:pPr algn="l" fontAlgn="b"/>
                      <a:r>
                        <a:rPr lang="en-US" sz="1800" b="0" i="0" u="none" strike="noStrike">
                          <a:solidFill>
                            <a:srgbClr val="000000"/>
                          </a:solidFill>
                          <a:effectLst/>
                          <a:latin typeface="Calibri" panose="020F0502020204030204" pitchFamily="34" charset="0"/>
                        </a:rPr>
                        <a:t>Ledge Road Landfill</a:t>
                      </a:r>
                    </a:p>
                  </a:txBody>
                  <a:tcPr marL="47817" marR="47817" marT="23908" marB="23908"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$2,250,000</a:t>
                      </a:r>
                    </a:p>
                  </a:txBody>
                  <a:tcPr marL="47817" marR="47817" marT="23908" marB="23908" anchor="b">
                    <a:lnL>
                      <a:noFill/>
                    </a:lnL>
                    <a:lnR>
                      <a:noFill/>
                    </a:lnR>
                    <a:lnT>
                      <a:noFill/>
                    </a:lnT>
                    <a:lnB>
                      <a:noFill/>
                    </a:lnB>
                    <a:solidFill>
                      <a:srgbClr val="FFFFFF"/>
                    </a:solidFill>
                  </a:tcPr>
                </a:tc>
                <a:extLst>
                  <a:ext uri="{0D108BD9-81ED-4DB2-BD59-A6C34878D82A}">
                    <a16:rowId xmlns:a16="http://schemas.microsoft.com/office/drawing/2014/main" val="257047070"/>
                  </a:ext>
                </a:extLst>
              </a:tr>
              <a:tr h="334718">
                <a:tc>
                  <a:txBody>
                    <a:bodyPr/>
                    <a:lstStyle/>
                    <a:p>
                      <a:pPr algn="l" fontAlgn="b"/>
                      <a:r>
                        <a:rPr lang="en-US" sz="1800" b="0" i="0" u="none" strike="noStrike">
                          <a:solidFill>
                            <a:srgbClr val="000000"/>
                          </a:solidFill>
                          <a:effectLst/>
                          <a:latin typeface="Calibri" panose="020F0502020204030204" pitchFamily="34" charset="0"/>
                        </a:rPr>
                        <a:t>Old Town Hall Parking Lot Infrastructure</a:t>
                      </a:r>
                    </a:p>
                  </a:txBody>
                  <a:tcPr marL="47817" marR="47817" marT="23908" marB="23908"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$300,000</a:t>
                      </a:r>
                    </a:p>
                  </a:txBody>
                  <a:tcPr marL="47817" marR="47817" marT="23908" marB="23908" anchor="b">
                    <a:lnL>
                      <a:noFill/>
                    </a:lnL>
                    <a:lnR>
                      <a:noFill/>
                    </a:lnR>
                    <a:lnT>
                      <a:noFill/>
                    </a:lnT>
                    <a:lnB>
                      <a:noFill/>
                    </a:lnB>
                    <a:solidFill>
                      <a:srgbClr val="FFFFFF"/>
                    </a:solidFill>
                  </a:tcPr>
                </a:tc>
                <a:extLst>
                  <a:ext uri="{0D108BD9-81ED-4DB2-BD59-A6C34878D82A}">
                    <a16:rowId xmlns:a16="http://schemas.microsoft.com/office/drawing/2014/main" val="691561596"/>
                  </a:ext>
                </a:extLst>
              </a:tr>
              <a:tr h="334718">
                <a:tc>
                  <a:txBody>
                    <a:bodyPr/>
                    <a:lstStyle/>
                    <a:p>
                      <a:pPr algn="l" fontAlgn="b"/>
                      <a:r>
                        <a:rPr lang="en-US" sz="1800" b="0" i="0" u="none" strike="noStrike">
                          <a:solidFill>
                            <a:srgbClr val="000000"/>
                          </a:solidFill>
                          <a:effectLst/>
                          <a:latin typeface="Calibri" panose="020F0502020204030204" pitchFamily="34" charset="0"/>
                        </a:rPr>
                        <a:t>Park Property Phased Implementation</a:t>
                      </a:r>
                    </a:p>
                  </a:txBody>
                  <a:tcPr marL="47817" marR="47817" marT="23908" marB="23908"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$950,000</a:t>
                      </a:r>
                    </a:p>
                  </a:txBody>
                  <a:tcPr marL="47817" marR="47817" marT="23908" marB="23908" anchor="b">
                    <a:lnL>
                      <a:noFill/>
                    </a:lnL>
                    <a:lnR>
                      <a:noFill/>
                    </a:lnR>
                    <a:lnT>
                      <a:noFill/>
                    </a:lnT>
                    <a:lnB>
                      <a:noFill/>
                    </a:lnB>
                    <a:solidFill>
                      <a:srgbClr val="FFFFFF"/>
                    </a:solidFill>
                  </a:tcPr>
                </a:tc>
                <a:extLst>
                  <a:ext uri="{0D108BD9-81ED-4DB2-BD59-A6C34878D82A}">
                    <a16:rowId xmlns:a16="http://schemas.microsoft.com/office/drawing/2014/main" val="2106180791"/>
                  </a:ext>
                </a:extLst>
              </a:tr>
              <a:tr h="334718">
                <a:tc>
                  <a:txBody>
                    <a:bodyPr/>
                    <a:lstStyle/>
                    <a:p>
                      <a:pPr algn="l" fontAlgn="b"/>
                      <a:r>
                        <a:rPr lang="en-US" sz="1800" b="0" i="0" u="none" strike="noStrike">
                          <a:solidFill>
                            <a:srgbClr val="000000"/>
                          </a:solidFill>
                          <a:effectLst/>
                          <a:latin typeface="Calibri" panose="020F0502020204030204" pitchFamily="34" charset="0"/>
                        </a:rPr>
                        <a:t>Town Building Improvements</a:t>
                      </a:r>
                    </a:p>
                  </a:txBody>
                  <a:tcPr marL="47817" marR="47817" marT="23908" marB="23908"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$1,510,000</a:t>
                      </a:r>
                    </a:p>
                  </a:txBody>
                  <a:tcPr marL="47817" marR="47817" marT="23908" marB="23908" anchor="b">
                    <a:lnL>
                      <a:noFill/>
                    </a:lnL>
                    <a:lnR>
                      <a:noFill/>
                    </a:lnR>
                    <a:lnT>
                      <a:noFill/>
                    </a:lnT>
                    <a:lnB>
                      <a:noFill/>
                    </a:lnB>
                    <a:solidFill>
                      <a:srgbClr val="FFFFFF"/>
                    </a:solidFill>
                  </a:tcPr>
                </a:tc>
                <a:extLst>
                  <a:ext uri="{0D108BD9-81ED-4DB2-BD59-A6C34878D82A}">
                    <a16:rowId xmlns:a16="http://schemas.microsoft.com/office/drawing/2014/main" val="359397468"/>
                  </a:ext>
                </a:extLst>
              </a:tr>
              <a:tr h="334718">
                <a:tc>
                  <a:txBody>
                    <a:bodyPr/>
                    <a:lstStyle/>
                    <a:p>
                      <a:pPr algn="l" fontAlgn="b"/>
                      <a:r>
                        <a:rPr lang="en-US" sz="1800" b="0" i="0" u="none" strike="noStrike">
                          <a:solidFill>
                            <a:srgbClr val="000000"/>
                          </a:solidFill>
                          <a:effectLst/>
                          <a:latin typeface="Calibri" panose="020F0502020204030204" pitchFamily="34" charset="0"/>
                        </a:rPr>
                        <a:t>Water Main Transmission Lines</a:t>
                      </a:r>
                    </a:p>
                  </a:txBody>
                  <a:tcPr marL="47817" marR="47817" marT="23908" marB="23908"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$2,800,000</a:t>
                      </a:r>
                    </a:p>
                  </a:txBody>
                  <a:tcPr marL="47817" marR="47817" marT="23908" marB="23908" anchor="b">
                    <a:lnL>
                      <a:noFill/>
                    </a:lnL>
                    <a:lnR>
                      <a:noFill/>
                    </a:lnR>
                    <a:lnT>
                      <a:noFill/>
                    </a:lnT>
                    <a:lnB>
                      <a:noFill/>
                    </a:lnB>
                    <a:solidFill>
                      <a:srgbClr val="FFFFFF"/>
                    </a:solidFill>
                  </a:tcPr>
                </a:tc>
                <a:extLst>
                  <a:ext uri="{0D108BD9-81ED-4DB2-BD59-A6C34878D82A}">
                    <a16:rowId xmlns:a16="http://schemas.microsoft.com/office/drawing/2014/main" val="262160318"/>
                  </a:ext>
                </a:extLst>
              </a:tr>
              <a:tr h="334718">
                <a:tc>
                  <a:txBody>
                    <a:bodyPr/>
                    <a:lstStyle/>
                    <a:p>
                      <a:pPr algn="l" fontAlgn="b"/>
                      <a:r>
                        <a:rPr lang="en-US" sz="1800" b="0" i="0" u="none" strike="noStrike">
                          <a:solidFill>
                            <a:srgbClr val="000000"/>
                          </a:solidFill>
                          <a:effectLst/>
                          <a:latin typeface="Calibri" panose="020F0502020204030204" pitchFamily="34" charset="0"/>
                        </a:rPr>
                        <a:t>Water Treatment Plant Security Enhancements</a:t>
                      </a:r>
                    </a:p>
                  </a:txBody>
                  <a:tcPr marL="47817" marR="47817" marT="23908" marB="23908"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$100,000</a:t>
                      </a:r>
                    </a:p>
                  </a:txBody>
                  <a:tcPr marL="47817" marR="47817" marT="23908" marB="23908"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1559246"/>
                  </a:ext>
                </a:extLst>
              </a:tr>
              <a:tr h="478169">
                <a:tc>
                  <a:txBody>
                    <a:bodyPr/>
                    <a:lstStyle/>
                    <a:p>
                      <a:pPr algn="r" fontAlgn="b"/>
                      <a:r>
                        <a:rPr lang="en-US" sz="1800" b="1" i="0" u="none" strike="noStrike">
                          <a:solidFill>
                            <a:srgbClr val="000000"/>
                          </a:solidFill>
                          <a:effectLst/>
                          <a:latin typeface="Calibri" panose="020F0502020204030204" pitchFamily="34" charset="0"/>
                        </a:rPr>
                        <a:t>Total Capital Improvements/Infrastructure</a:t>
                      </a:r>
                    </a:p>
                  </a:txBody>
                  <a:tcPr marL="47817" marR="47817" marT="23908" marB="23908"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1" i="0" u="none" strike="noStrike">
                          <a:solidFill>
                            <a:srgbClr val="000000"/>
                          </a:solidFill>
                          <a:effectLst/>
                          <a:latin typeface="Calibri" panose="020F0502020204030204" pitchFamily="34" charset="0"/>
                        </a:rPr>
                        <a:t>$7,994,500</a:t>
                      </a:r>
                    </a:p>
                  </a:txBody>
                  <a:tcPr marL="47817" marR="47817" marT="23908" marB="23908"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70924638"/>
                  </a:ext>
                </a:extLst>
              </a:tr>
            </a:tbl>
          </a:graphicData>
        </a:graphic>
      </p:graphicFrame>
    </p:spTree>
    <p:extLst>
      <p:ext uri="{BB962C8B-B14F-4D97-AF65-F5344CB8AC3E}">
        <p14:creationId xmlns:p14="http://schemas.microsoft.com/office/powerpoint/2010/main" val="204391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37679"/>
          </a:xfrm>
          <a:solidFill>
            <a:srgbClr val="182B4C"/>
          </a:solidFill>
        </p:spPr>
        <p:txBody>
          <a:bodyPr>
            <a:normAutofit fontScale="90000"/>
          </a:bodyPr>
          <a:lstStyle/>
          <a:p>
            <a:pPr algn="ctr"/>
            <a:r>
              <a:rPr lang="en-US" dirty="0">
                <a:solidFill>
                  <a:schemeClr val="bg1"/>
                </a:solidFill>
              </a:rPr>
              <a:t>Communities with Similar Funding</a:t>
            </a:r>
            <a:br>
              <a:rPr lang="en-US" dirty="0"/>
            </a:br>
            <a:r>
              <a:rPr lang="en-US" dirty="0">
                <a:solidFill>
                  <a:schemeClr val="bg1"/>
                </a:solidFill>
              </a:rPr>
              <a:t>Andover</a:t>
            </a:r>
            <a:br>
              <a:rPr lang="en-US" dirty="0"/>
            </a:br>
            <a:r>
              <a:rPr lang="en-US" sz="3100" dirty="0">
                <a:solidFill>
                  <a:schemeClr val="bg1"/>
                </a:solidFill>
              </a:rPr>
              <a:t>Page 2 of 4</a:t>
            </a:r>
            <a:br>
              <a:rPr lang="en-US" dirty="0"/>
            </a:br>
            <a:endParaRPr lang="en-US" sz="240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16</a:t>
            </a:fld>
            <a:endParaRPr lang="en-US"/>
          </a:p>
        </p:txBody>
      </p:sp>
      <p:graphicFrame>
        <p:nvGraphicFramePr>
          <p:cNvPr id="7" name="Table 6">
            <a:extLst>
              <a:ext uri="{FF2B5EF4-FFF2-40B4-BE49-F238E27FC236}">
                <a16:creationId xmlns:a16="http://schemas.microsoft.com/office/drawing/2014/main" id="{61AF7D79-A91E-CC5E-9D09-3D4325C10600}"/>
              </a:ext>
            </a:extLst>
          </p:cNvPr>
          <p:cNvGraphicFramePr>
            <a:graphicFrameLocks noGrp="1"/>
          </p:cNvGraphicFramePr>
          <p:nvPr>
            <p:extLst>
              <p:ext uri="{D42A27DB-BD31-4B8C-83A1-F6EECF244321}">
                <p14:modId xmlns:p14="http://schemas.microsoft.com/office/powerpoint/2010/main" val="3950241269"/>
              </p:ext>
            </p:extLst>
          </p:nvPr>
        </p:nvGraphicFramePr>
        <p:xfrm>
          <a:off x="2758440" y="1852454"/>
          <a:ext cx="6675120" cy="4389121"/>
        </p:xfrm>
        <a:graphic>
          <a:graphicData uri="http://schemas.openxmlformats.org/drawingml/2006/table">
            <a:tbl>
              <a:tblPr/>
              <a:tblGrid>
                <a:gridCol w="5303520">
                  <a:extLst>
                    <a:ext uri="{9D8B030D-6E8A-4147-A177-3AD203B41FA5}">
                      <a16:colId xmlns:a16="http://schemas.microsoft.com/office/drawing/2014/main" val="3435130000"/>
                    </a:ext>
                  </a:extLst>
                </a:gridCol>
                <a:gridCol w="1371600">
                  <a:extLst>
                    <a:ext uri="{9D8B030D-6E8A-4147-A177-3AD203B41FA5}">
                      <a16:colId xmlns:a16="http://schemas.microsoft.com/office/drawing/2014/main" val="3771400311"/>
                    </a:ext>
                  </a:extLst>
                </a:gridCol>
              </a:tblGrid>
              <a:tr h="653699">
                <a:tc>
                  <a:txBody>
                    <a:bodyPr/>
                    <a:lstStyle/>
                    <a:p>
                      <a:pPr algn="l" fontAlgn="b"/>
                      <a:r>
                        <a:rPr lang="en-US" b="1" i="0" u="none" strike="noStrike" err="1">
                          <a:solidFill>
                            <a:srgbClr val="000000"/>
                          </a:solidFill>
                          <a:effectLst/>
                          <a:latin typeface="Calibri" panose="020F0502020204030204" pitchFamily="34" charset="0"/>
                        </a:rPr>
                        <a:t>ARPA</a:t>
                      </a:r>
                      <a:r>
                        <a:rPr lang="en-US" b="1" i="0" u="none" strike="noStrike">
                          <a:solidFill>
                            <a:srgbClr val="000000"/>
                          </a:solidFill>
                          <a:effectLst/>
                          <a:latin typeface="Calibri" panose="020F0502020204030204" pitchFamily="34" charset="0"/>
                        </a:rPr>
                        <a:t> Category: Public Health and Pandemic Response</a:t>
                      </a:r>
                    </a:p>
                  </a:txBody>
                  <a:tcPr anchor="b">
                    <a:lnL>
                      <a:noFill/>
                    </a:lnL>
                    <a:lnR>
                      <a:noFill/>
                    </a:lnR>
                    <a:lnT>
                      <a:noFill/>
                    </a:lnT>
                    <a:lnB>
                      <a:noFill/>
                    </a:lnB>
                    <a:solidFill>
                      <a:srgbClr val="D9E1F2"/>
                    </a:solidFill>
                  </a:tcPr>
                </a:tc>
                <a:tc>
                  <a:txBody>
                    <a:bodyPr/>
                    <a:lstStyle/>
                    <a:p>
                      <a:pPr algn="l" fontAlgn="b"/>
                      <a:br>
                        <a:rPr lang="en-US" b="0" i="0" u="none" strike="noStrike">
                          <a:solidFill>
                            <a:srgbClr val="000000"/>
                          </a:solidFill>
                          <a:effectLst/>
                          <a:latin typeface="Calibri" panose="020F0502020204030204" pitchFamily="34" charset="0"/>
                        </a:rPr>
                      </a:br>
                      <a:endParaRPr lang="en-US" b="0" i="0" u="none" strike="noStrike">
                        <a:solidFill>
                          <a:srgbClr val="000000"/>
                        </a:solidFill>
                        <a:effectLst/>
                        <a:latin typeface="Calibri" panose="020F0502020204030204" pitchFamily="34" charset="0"/>
                      </a:endParaRPr>
                    </a:p>
                  </a:txBody>
                  <a:tcPr anchor="b">
                    <a:lnL>
                      <a:noFill/>
                    </a:lnL>
                    <a:lnR>
                      <a:noFill/>
                    </a:lnR>
                    <a:lnT>
                      <a:noFill/>
                    </a:lnT>
                    <a:lnB>
                      <a:noFill/>
                    </a:lnB>
                    <a:solidFill>
                      <a:srgbClr val="D9E1F2"/>
                    </a:solidFill>
                  </a:tcPr>
                </a:tc>
                <a:extLst>
                  <a:ext uri="{0D108BD9-81ED-4DB2-BD59-A6C34878D82A}">
                    <a16:rowId xmlns:a16="http://schemas.microsoft.com/office/drawing/2014/main" val="1669199301"/>
                  </a:ext>
                </a:extLst>
              </a:tr>
              <a:tr h="653699">
                <a:tc>
                  <a:txBody>
                    <a:bodyPr/>
                    <a:lstStyle/>
                    <a:p>
                      <a:pPr algn="l" fontAlgn="b"/>
                      <a:r>
                        <a:rPr lang="en-US" b="0" i="0" u="none" strike="noStrike">
                          <a:solidFill>
                            <a:srgbClr val="000000"/>
                          </a:solidFill>
                          <a:effectLst/>
                          <a:latin typeface="Calibri" panose="020F0502020204030204" pitchFamily="34" charset="0"/>
                        </a:rPr>
                        <a:t>Project</a:t>
                      </a:r>
                    </a:p>
                  </a:txBody>
                  <a:tcPr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b="0" i="0" u="none" strike="noStrike">
                          <a:solidFill>
                            <a:srgbClr val="000000"/>
                          </a:solidFill>
                          <a:effectLst/>
                          <a:latin typeface="Calibri" panose="020F0502020204030204" pitchFamily="34" charset="0"/>
                        </a:rPr>
                        <a:t>Total Budget</a:t>
                      </a:r>
                    </a:p>
                  </a:txBody>
                  <a:tcPr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4858800"/>
                  </a:ext>
                </a:extLst>
              </a:tr>
              <a:tr h="653699">
                <a:tc>
                  <a:txBody>
                    <a:bodyPr/>
                    <a:lstStyle/>
                    <a:p>
                      <a:pPr algn="l" fontAlgn="b"/>
                      <a:r>
                        <a:rPr lang="en-US" b="0" i="0" u="none" strike="noStrike">
                          <a:solidFill>
                            <a:srgbClr val="000000"/>
                          </a:solidFill>
                          <a:effectLst/>
                          <a:latin typeface="Calibri" panose="020F0502020204030204" pitchFamily="34" charset="0"/>
                        </a:rPr>
                        <a:t>Behavioral Health Contracted Services/Staffing</a:t>
                      </a:r>
                    </a:p>
                  </a:txBody>
                  <a:tcPr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b="0" i="0" u="none" strike="noStrike">
                          <a:solidFill>
                            <a:srgbClr val="000000"/>
                          </a:solidFill>
                          <a:effectLst/>
                          <a:latin typeface="Calibri" panose="020F0502020204030204" pitchFamily="34" charset="0"/>
                        </a:rPr>
                        <a:t>$400,000</a:t>
                      </a:r>
                    </a:p>
                  </a:txBody>
                  <a:tcPr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03041631"/>
                  </a:ext>
                </a:extLst>
              </a:tr>
              <a:tr h="653699">
                <a:tc>
                  <a:txBody>
                    <a:bodyPr/>
                    <a:lstStyle/>
                    <a:p>
                      <a:pPr algn="l" fontAlgn="b"/>
                      <a:r>
                        <a:rPr lang="en-US" b="0" i="0" u="none" strike="noStrike">
                          <a:solidFill>
                            <a:srgbClr val="000000"/>
                          </a:solidFill>
                          <a:effectLst/>
                          <a:latin typeface="Calibri" panose="020F0502020204030204" pitchFamily="34" charset="0"/>
                        </a:rPr>
                        <a:t>Board of Health Regulation &amp; Policy Review</a:t>
                      </a:r>
                    </a:p>
                  </a:txBody>
                  <a:tcPr anchor="b">
                    <a:lnL>
                      <a:noFill/>
                    </a:lnL>
                    <a:lnR>
                      <a:noFill/>
                    </a:lnR>
                    <a:lnT>
                      <a:noFill/>
                    </a:lnT>
                    <a:lnB>
                      <a:noFill/>
                    </a:lnB>
                    <a:solidFill>
                      <a:srgbClr val="FFFFFF"/>
                    </a:solidFill>
                  </a:tcPr>
                </a:tc>
                <a:tc>
                  <a:txBody>
                    <a:bodyPr/>
                    <a:lstStyle/>
                    <a:p>
                      <a:pPr algn="l" fontAlgn="b"/>
                      <a:r>
                        <a:rPr lang="en-US" b="0" i="0" u="none" strike="noStrike">
                          <a:solidFill>
                            <a:srgbClr val="000000"/>
                          </a:solidFill>
                          <a:effectLst/>
                          <a:latin typeface="Calibri" panose="020F0502020204030204" pitchFamily="34" charset="0"/>
                        </a:rPr>
                        <a:t>$22,500</a:t>
                      </a:r>
                    </a:p>
                  </a:txBody>
                  <a:tcPr anchor="b">
                    <a:lnL>
                      <a:noFill/>
                    </a:lnL>
                    <a:lnR>
                      <a:noFill/>
                    </a:lnR>
                    <a:lnT>
                      <a:noFill/>
                    </a:lnT>
                    <a:lnB>
                      <a:noFill/>
                    </a:lnB>
                    <a:solidFill>
                      <a:srgbClr val="FFFFFF"/>
                    </a:solidFill>
                  </a:tcPr>
                </a:tc>
                <a:extLst>
                  <a:ext uri="{0D108BD9-81ED-4DB2-BD59-A6C34878D82A}">
                    <a16:rowId xmlns:a16="http://schemas.microsoft.com/office/drawing/2014/main" val="146698559"/>
                  </a:ext>
                </a:extLst>
              </a:tr>
              <a:tr h="373542">
                <a:tc>
                  <a:txBody>
                    <a:bodyPr/>
                    <a:lstStyle/>
                    <a:p>
                      <a:pPr algn="l" fontAlgn="b"/>
                      <a:r>
                        <a:rPr lang="en-US" b="0" i="0" u="none" strike="noStrike">
                          <a:solidFill>
                            <a:srgbClr val="000000"/>
                          </a:solidFill>
                          <a:effectLst/>
                          <a:latin typeface="Calibri" panose="020F0502020204030204" pitchFamily="34" charset="0"/>
                        </a:rPr>
                        <a:t>Expanded Elder Home Visits</a:t>
                      </a:r>
                    </a:p>
                  </a:txBody>
                  <a:tcPr anchor="b">
                    <a:lnL>
                      <a:noFill/>
                    </a:lnL>
                    <a:lnR>
                      <a:noFill/>
                    </a:lnR>
                    <a:lnT>
                      <a:noFill/>
                    </a:lnT>
                    <a:lnB>
                      <a:noFill/>
                    </a:lnB>
                    <a:solidFill>
                      <a:srgbClr val="FFFFFF"/>
                    </a:solidFill>
                  </a:tcPr>
                </a:tc>
                <a:tc>
                  <a:txBody>
                    <a:bodyPr/>
                    <a:lstStyle/>
                    <a:p>
                      <a:pPr algn="l" fontAlgn="b"/>
                      <a:r>
                        <a:rPr lang="en-US" b="0" i="0" u="none" strike="noStrike">
                          <a:solidFill>
                            <a:srgbClr val="000000"/>
                          </a:solidFill>
                          <a:effectLst/>
                          <a:latin typeface="Calibri" panose="020F0502020204030204" pitchFamily="34" charset="0"/>
                        </a:rPr>
                        <a:t>$64,385</a:t>
                      </a:r>
                    </a:p>
                  </a:txBody>
                  <a:tcPr anchor="b">
                    <a:lnL>
                      <a:noFill/>
                    </a:lnL>
                    <a:lnR>
                      <a:noFill/>
                    </a:lnR>
                    <a:lnT>
                      <a:noFill/>
                    </a:lnT>
                    <a:lnB>
                      <a:noFill/>
                    </a:lnB>
                    <a:solidFill>
                      <a:srgbClr val="FFFFFF"/>
                    </a:solidFill>
                  </a:tcPr>
                </a:tc>
                <a:extLst>
                  <a:ext uri="{0D108BD9-81ED-4DB2-BD59-A6C34878D82A}">
                    <a16:rowId xmlns:a16="http://schemas.microsoft.com/office/drawing/2014/main" val="133804119"/>
                  </a:ext>
                </a:extLst>
              </a:tr>
              <a:tr h="373542">
                <a:tc>
                  <a:txBody>
                    <a:bodyPr/>
                    <a:lstStyle/>
                    <a:p>
                      <a:pPr algn="l" fontAlgn="b"/>
                      <a:r>
                        <a:rPr lang="en-US" b="0" i="0" u="none" strike="noStrike">
                          <a:solidFill>
                            <a:srgbClr val="000000"/>
                          </a:solidFill>
                          <a:effectLst/>
                          <a:latin typeface="Calibri" panose="020F0502020204030204" pitchFamily="34" charset="0"/>
                        </a:rPr>
                        <a:t>Pandemic Response</a:t>
                      </a:r>
                    </a:p>
                  </a:txBody>
                  <a:tcPr anchor="b">
                    <a:lnL>
                      <a:noFill/>
                    </a:lnL>
                    <a:lnR>
                      <a:noFill/>
                    </a:lnR>
                    <a:lnT>
                      <a:noFill/>
                    </a:lnT>
                    <a:lnB>
                      <a:noFill/>
                    </a:lnB>
                    <a:solidFill>
                      <a:srgbClr val="FFFFFF"/>
                    </a:solidFill>
                  </a:tcPr>
                </a:tc>
                <a:tc>
                  <a:txBody>
                    <a:bodyPr/>
                    <a:lstStyle/>
                    <a:p>
                      <a:pPr algn="l" fontAlgn="b"/>
                      <a:r>
                        <a:rPr lang="en-US" b="0" i="0" u="none" strike="noStrike">
                          <a:solidFill>
                            <a:srgbClr val="000000"/>
                          </a:solidFill>
                          <a:effectLst/>
                          <a:latin typeface="Calibri" panose="020F0502020204030204" pitchFamily="34" charset="0"/>
                        </a:rPr>
                        <a:t>$550,000</a:t>
                      </a:r>
                    </a:p>
                  </a:txBody>
                  <a:tcPr anchor="b">
                    <a:lnL>
                      <a:noFill/>
                    </a:lnL>
                    <a:lnR>
                      <a:noFill/>
                    </a:lnR>
                    <a:lnT>
                      <a:noFill/>
                    </a:lnT>
                    <a:lnB>
                      <a:noFill/>
                    </a:lnB>
                    <a:solidFill>
                      <a:srgbClr val="FFFFFF"/>
                    </a:solidFill>
                  </a:tcPr>
                </a:tc>
                <a:extLst>
                  <a:ext uri="{0D108BD9-81ED-4DB2-BD59-A6C34878D82A}">
                    <a16:rowId xmlns:a16="http://schemas.microsoft.com/office/drawing/2014/main" val="4270991505"/>
                  </a:ext>
                </a:extLst>
              </a:tr>
              <a:tr h="373542">
                <a:tc>
                  <a:txBody>
                    <a:bodyPr/>
                    <a:lstStyle/>
                    <a:p>
                      <a:pPr algn="l" fontAlgn="b"/>
                      <a:r>
                        <a:rPr lang="en-US" b="0" i="0" u="none" strike="noStrike">
                          <a:solidFill>
                            <a:srgbClr val="000000"/>
                          </a:solidFill>
                          <a:effectLst/>
                          <a:latin typeface="Calibri" panose="020F0502020204030204" pitchFamily="34" charset="0"/>
                        </a:rPr>
                        <a:t>Reserve/Contingency</a:t>
                      </a:r>
                    </a:p>
                  </a:txBody>
                  <a:tcPr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b="0" i="0" u="none" strike="noStrike">
                          <a:solidFill>
                            <a:srgbClr val="000000"/>
                          </a:solidFill>
                          <a:effectLst/>
                          <a:latin typeface="Calibri" panose="020F0502020204030204" pitchFamily="34" charset="0"/>
                        </a:rPr>
                        <a:t>$700,000</a:t>
                      </a:r>
                    </a:p>
                  </a:txBody>
                  <a:tcPr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4634787"/>
                  </a:ext>
                </a:extLst>
              </a:tr>
              <a:tr h="653699">
                <a:tc>
                  <a:txBody>
                    <a:bodyPr/>
                    <a:lstStyle/>
                    <a:p>
                      <a:pPr algn="r" fontAlgn="b"/>
                      <a:r>
                        <a:rPr lang="en-US" b="1" i="0" u="none" strike="noStrike">
                          <a:solidFill>
                            <a:srgbClr val="000000"/>
                          </a:solidFill>
                          <a:effectLst/>
                          <a:latin typeface="Calibri" panose="020F0502020204030204" pitchFamily="34" charset="0"/>
                        </a:rPr>
                        <a:t>Public Health and Pandemic Response</a:t>
                      </a:r>
                    </a:p>
                  </a:txBody>
                  <a:tcPr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b="1" i="0" u="none" strike="noStrike">
                          <a:solidFill>
                            <a:srgbClr val="000000"/>
                          </a:solidFill>
                          <a:effectLst/>
                          <a:latin typeface="Calibri" panose="020F0502020204030204" pitchFamily="34" charset="0"/>
                        </a:rPr>
                        <a:t>$1,736,885</a:t>
                      </a:r>
                    </a:p>
                  </a:txBody>
                  <a:tcPr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49595970"/>
                  </a:ext>
                </a:extLst>
              </a:tr>
            </a:tbl>
          </a:graphicData>
        </a:graphic>
      </p:graphicFrame>
    </p:spTree>
    <p:extLst>
      <p:ext uri="{BB962C8B-B14F-4D97-AF65-F5344CB8AC3E}">
        <p14:creationId xmlns:p14="http://schemas.microsoft.com/office/powerpoint/2010/main" val="1683784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69806"/>
          </a:xfrm>
          <a:solidFill>
            <a:srgbClr val="182B4C"/>
          </a:solidFill>
        </p:spPr>
        <p:txBody>
          <a:bodyPr>
            <a:normAutofit fontScale="90000"/>
          </a:bodyPr>
          <a:lstStyle/>
          <a:p>
            <a:pPr algn="ctr"/>
            <a:r>
              <a:rPr lang="en-US" dirty="0">
                <a:solidFill>
                  <a:schemeClr val="bg1"/>
                </a:solidFill>
              </a:rPr>
              <a:t>Communities with Similar Funding</a:t>
            </a:r>
            <a:br>
              <a:rPr lang="en-US" dirty="0"/>
            </a:br>
            <a:r>
              <a:rPr lang="en-US" dirty="0">
                <a:solidFill>
                  <a:schemeClr val="bg1"/>
                </a:solidFill>
              </a:rPr>
              <a:t>Andover</a:t>
            </a:r>
            <a:br>
              <a:rPr lang="en-US" dirty="0"/>
            </a:br>
            <a:r>
              <a:rPr lang="en-US" sz="3100" dirty="0">
                <a:solidFill>
                  <a:schemeClr val="bg1"/>
                </a:solidFill>
              </a:rPr>
              <a:t>Page 3 of 4</a:t>
            </a:r>
            <a:br>
              <a:rPr lang="en-US" dirty="0"/>
            </a:br>
            <a:endParaRPr lang="en-US" sz="240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17</a:t>
            </a:fld>
            <a:endParaRPr lang="en-US"/>
          </a:p>
        </p:txBody>
      </p:sp>
      <p:graphicFrame>
        <p:nvGraphicFramePr>
          <p:cNvPr id="6" name="Table 5">
            <a:extLst>
              <a:ext uri="{FF2B5EF4-FFF2-40B4-BE49-F238E27FC236}">
                <a16:creationId xmlns:a16="http://schemas.microsoft.com/office/drawing/2014/main" id="{36CCF3A3-929D-D976-08BF-7AD34F91F773}"/>
              </a:ext>
            </a:extLst>
          </p:cNvPr>
          <p:cNvGraphicFramePr>
            <a:graphicFrameLocks noGrp="1"/>
          </p:cNvGraphicFramePr>
          <p:nvPr>
            <p:extLst>
              <p:ext uri="{D42A27DB-BD31-4B8C-83A1-F6EECF244321}">
                <p14:modId xmlns:p14="http://schemas.microsoft.com/office/powerpoint/2010/main" val="1384500881"/>
              </p:ext>
            </p:extLst>
          </p:nvPr>
        </p:nvGraphicFramePr>
        <p:xfrm>
          <a:off x="1988185" y="1943894"/>
          <a:ext cx="8215630" cy="2468880"/>
        </p:xfrm>
        <a:graphic>
          <a:graphicData uri="http://schemas.openxmlformats.org/drawingml/2006/table">
            <a:tbl>
              <a:tblPr/>
              <a:tblGrid>
                <a:gridCol w="5669280">
                  <a:extLst>
                    <a:ext uri="{9D8B030D-6E8A-4147-A177-3AD203B41FA5}">
                      <a16:colId xmlns:a16="http://schemas.microsoft.com/office/drawing/2014/main" val="3828997278"/>
                    </a:ext>
                  </a:extLst>
                </a:gridCol>
                <a:gridCol w="2546350">
                  <a:extLst>
                    <a:ext uri="{9D8B030D-6E8A-4147-A177-3AD203B41FA5}">
                      <a16:colId xmlns:a16="http://schemas.microsoft.com/office/drawing/2014/main" val="184552704"/>
                    </a:ext>
                  </a:extLst>
                </a:gridCol>
              </a:tblGrid>
              <a:tr h="190500">
                <a:tc>
                  <a:txBody>
                    <a:bodyPr/>
                    <a:lstStyle/>
                    <a:p>
                      <a:pPr algn="l" fontAlgn="b"/>
                      <a:r>
                        <a:rPr lang="en-US" b="1" i="0" u="none" strike="noStrike" err="1">
                          <a:solidFill>
                            <a:srgbClr val="000000"/>
                          </a:solidFill>
                          <a:effectLst/>
                          <a:latin typeface="Calibri" panose="020F0502020204030204" pitchFamily="34" charset="0"/>
                        </a:rPr>
                        <a:t>ARPA</a:t>
                      </a:r>
                      <a:r>
                        <a:rPr lang="en-US" b="1" i="0" u="none" strike="noStrike">
                          <a:solidFill>
                            <a:srgbClr val="000000"/>
                          </a:solidFill>
                          <a:effectLst/>
                          <a:latin typeface="Calibri" panose="020F0502020204030204" pitchFamily="34" charset="0"/>
                        </a:rPr>
                        <a:t> Category: Community Assistance and Partnerships</a:t>
                      </a:r>
                    </a:p>
                  </a:txBody>
                  <a:tcPr anchor="b">
                    <a:lnL>
                      <a:noFill/>
                    </a:lnL>
                    <a:lnR>
                      <a:noFill/>
                    </a:lnR>
                    <a:lnT>
                      <a:noFill/>
                    </a:lnT>
                    <a:lnB>
                      <a:noFill/>
                    </a:lnB>
                    <a:solidFill>
                      <a:srgbClr val="D9E1F2"/>
                    </a:solidFill>
                  </a:tcPr>
                </a:tc>
                <a:tc>
                  <a:txBody>
                    <a:bodyPr/>
                    <a:lstStyle/>
                    <a:p>
                      <a:pPr algn="l" fontAlgn="b"/>
                      <a:br>
                        <a:rPr lang="en-US" b="0" i="0" u="none" strike="noStrike">
                          <a:solidFill>
                            <a:srgbClr val="000000"/>
                          </a:solidFill>
                          <a:effectLst/>
                          <a:latin typeface="Calibri" panose="020F0502020204030204" pitchFamily="34" charset="0"/>
                        </a:rPr>
                      </a:br>
                      <a:endParaRPr lang="en-US" b="0" i="0" u="none" strike="noStrike">
                        <a:solidFill>
                          <a:srgbClr val="000000"/>
                        </a:solidFill>
                        <a:effectLst/>
                        <a:latin typeface="Calibri" panose="020F0502020204030204" pitchFamily="34" charset="0"/>
                      </a:endParaRPr>
                    </a:p>
                  </a:txBody>
                  <a:tcPr anchor="b">
                    <a:lnL>
                      <a:noFill/>
                    </a:lnL>
                    <a:lnR>
                      <a:noFill/>
                    </a:lnR>
                    <a:lnT>
                      <a:noFill/>
                    </a:lnT>
                    <a:lnB>
                      <a:noFill/>
                    </a:lnB>
                    <a:solidFill>
                      <a:srgbClr val="D9E1F2"/>
                    </a:solidFill>
                  </a:tcPr>
                </a:tc>
                <a:extLst>
                  <a:ext uri="{0D108BD9-81ED-4DB2-BD59-A6C34878D82A}">
                    <a16:rowId xmlns:a16="http://schemas.microsoft.com/office/drawing/2014/main" val="181266576"/>
                  </a:ext>
                </a:extLst>
              </a:tr>
              <a:tr h="190500">
                <a:tc>
                  <a:txBody>
                    <a:bodyPr/>
                    <a:lstStyle/>
                    <a:p>
                      <a:pPr algn="l" fontAlgn="b"/>
                      <a:r>
                        <a:rPr lang="en-US" b="0" i="0" u="none" strike="noStrike">
                          <a:solidFill>
                            <a:srgbClr val="000000"/>
                          </a:solidFill>
                          <a:effectLst/>
                          <a:latin typeface="Calibri" panose="020F0502020204030204" pitchFamily="34" charset="0"/>
                        </a:rPr>
                        <a:t>Project</a:t>
                      </a:r>
                    </a:p>
                  </a:txBody>
                  <a:tcPr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b="0" i="0" u="none" strike="noStrike">
                          <a:solidFill>
                            <a:srgbClr val="000000"/>
                          </a:solidFill>
                          <a:effectLst/>
                          <a:latin typeface="Calibri" panose="020F0502020204030204" pitchFamily="34" charset="0"/>
                        </a:rPr>
                        <a:t>Total Budget</a:t>
                      </a:r>
                    </a:p>
                  </a:txBody>
                  <a:tcPr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9446452"/>
                  </a:ext>
                </a:extLst>
              </a:tr>
              <a:tr h="190500">
                <a:tc>
                  <a:txBody>
                    <a:bodyPr/>
                    <a:lstStyle/>
                    <a:p>
                      <a:pPr algn="l" fontAlgn="b"/>
                      <a:r>
                        <a:rPr lang="en-US" b="0" i="0" u="none" strike="noStrike">
                          <a:solidFill>
                            <a:srgbClr val="000000"/>
                          </a:solidFill>
                          <a:effectLst/>
                          <a:latin typeface="Calibri" panose="020F0502020204030204" pitchFamily="34" charset="0"/>
                        </a:rPr>
                        <a:t>Expansion of Public Cable Access</a:t>
                      </a:r>
                    </a:p>
                  </a:txBody>
                  <a:tcPr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b="0" i="0" u="none" strike="noStrike">
                          <a:solidFill>
                            <a:srgbClr val="000000"/>
                          </a:solidFill>
                          <a:effectLst/>
                          <a:latin typeface="Calibri" panose="020F0502020204030204" pitchFamily="34" charset="0"/>
                        </a:rPr>
                        <a:t>$20,000</a:t>
                      </a:r>
                    </a:p>
                  </a:txBody>
                  <a:tcPr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48573225"/>
                  </a:ext>
                </a:extLst>
              </a:tr>
              <a:tr h="190500">
                <a:tc>
                  <a:txBody>
                    <a:bodyPr/>
                    <a:lstStyle/>
                    <a:p>
                      <a:pPr algn="l" fontAlgn="b"/>
                      <a:r>
                        <a:rPr lang="en-US" b="0" i="0" u="none" strike="noStrike">
                          <a:solidFill>
                            <a:srgbClr val="000000"/>
                          </a:solidFill>
                          <a:effectLst/>
                          <a:latin typeface="Calibri" panose="020F0502020204030204" pitchFamily="34" charset="0"/>
                        </a:rPr>
                        <a:t>Rental and Home Buying Assistance</a:t>
                      </a:r>
                    </a:p>
                  </a:txBody>
                  <a:tcPr anchor="b">
                    <a:lnL>
                      <a:noFill/>
                    </a:lnL>
                    <a:lnR>
                      <a:noFill/>
                    </a:lnR>
                    <a:lnT>
                      <a:noFill/>
                    </a:lnT>
                    <a:lnB>
                      <a:noFill/>
                    </a:lnB>
                    <a:solidFill>
                      <a:srgbClr val="FFFFFF"/>
                    </a:solidFill>
                  </a:tcPr>
                </a:tc>
                <a:tc>
                  <a:txBody>
                    <a:bodyPr/>
                    <a:lstStyle/>
                    <a:p>
                      <a:pPr algn="l" fontAlgn="b"/>
                      <a:r>
                        <a:rPr lang="en-US" b="0" i="0" u="none" strike="noStrike">
                          <a:solidFill>
                            <a:srgbClr val="000000"/>
                          </a:solidFill>
                          <a:effectLst/>
                          <a:latin typeface="Calibri" panose="020F0502020204030204" pitchFamily="34" charset="0"/>
                        </a:rPr>
                        <a:t>$200,000</a:t>
                      </a:r>
                    </a:p>
                  </a:txBody>
                  <a:tcPr anchor="b">
                    <a:lnL>
                      <a:noFill/>
                    </a:lnL>
                    <a:lnR>
                      <a:noFill/>
                    </a:lnR>
                    <a:lnT>
                      <a:noFill/>
                    </a:lnT>
                    <a:lnB>
                      <a:noFill/>
                    </a:lnB>
                    <a:solidFill>
                      <a:srgbClr val="FFFFFF"/>
                    </a:solidFill>
                  </a:tcPr>
                </a:tc>
                <a:extLst>
                  <a:ext uri="{0D108BD9-81ED-4DB2-BD59-A6C34878D82A}">
                    <a16:rowId xmlns:a16="http://schemas.microsoft.com/office/drawing/2014/main" val="4121671543"/>
                  </a:ext>
                </a:extLst>
              </a:tr>
              <a:tr h="190500">
                <a:tc>
                  <a:txBody>
                    <a:bodyPr/>
                    <a:lstStyle/>
                    <a:p>
                      <a:pPr algn="l" fontAlgn="b"/>
                      <a:r>
                        <a:rPr lang="en-US" b="0" i="0" u="none" strike="noStrike">
                          <a:solidFill>
                            <a:srgbClr val="000000"/>
                          </a:solidFill>
                          <a:effectLst/>
                          <a:latin typeface="Calibri" panose="020F0502020204030204" pitchFamily="34" charset="0"/>
                        </a:rPr>
                        <a:t>Small Business Assistance - Economic Development</a:t>
                      </a:r>
                    </a:p>
                  </a:txBody>
                  <a:tcPr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b="0" i="0" u="none" strike="noStrike">
                          <a:solidFill>
                            <a:srgbClr val="000000"/>
                          </a:solidFill>
                          <a:effectLst/>
                          <a:latin typeface="Calibri" panose="020F0502020204030204" pitchFamily="34" charset="0"/>
                        </a:rPr>
                        <a:t>$300,000</a:t>
                      </a:r>
                    </a:p>
                  </a:txBody>
                  <a:tcPr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9712654"/>
                  </a:ext>
                </a:extLst>
              </a:tr>
              <a:tr h="190500">
                <a:tc>
                  <a:txBody>
                    <a:bodyPr/>
                    <a:lstStyle/>
                    <a:p>
                      <a:pPr algn="r" fontAlgn="b"/>
                      <a:r>
                        <a:rPr lang="en-US" b="1" i="0" u="none" strike="noStrike">
                          <a:solidFill>
                            <a:srgbClr val="000000"/>
                          </a:solidFill>
                          <a:effectLst/>
                          <a:latin typeface="Calibri" panose="020F0502020204030204" pitchFamily="34" charset="0"/>
                        </a:rPr>
                        <a:t>Community Assistance and Partnerships</a:t>
                      </a:r>
                    </a:p>
                  </a:txBody>
                  <a:tcPr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b="1" i="0" u="none" strike="noStrike">
                          <a:solidFill>
                            <a:srgbClr val="000000"/>
                          </a:solidFill>
                          <a:effectLst/>
                          <a:latin typeface="Calibri" panose="020F0502020204030204" pitchFamily="34" charset="0"/>
                        </a:rPr>
                        <a:t>$520,000</a:t>
                      </a:r>
                    </a:p>
                  </a:txBody>
                  <a:tcPr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17685431"/>
                  </a:ext>
                </a:extLst>
              </a:tr>
            </a:tbl>
          </a:graphicData>
        </a:graphic>
      </p:graphicFrame>
    </p:spTree>
    <p:extLst>
      <p:ext uri="{BB962C8B-B14F-4D97-AF65-F5344CB8AC3E}">
        <p14:creationId xmlns:p14="http://schemas.microsoft.com/office/powerpoint/2010/main" val="149821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710813"/>
          </a:xfrm>
          <a:solidFill>
            <a:srgbClr val="182B4C"/>
          </a:solidFill>
        </p:spPr>
        <p:txBody>
          <a:bodyPr>
            <a:normAutofit fontScale="90000"/>
          </a:bodyPr>
          <a:lstStyle/>
          <a:p>
            <a:pPr algn="ctr"/>
            <a:r>
              <a:rPr lang="en-US">
                <a:solidFill>
                  <a:schemeClr val="bg1"/>
                </a:solidFill>
              </a:rPr>
              <a:t>Communities with Similar Funding</a:t>
            </a:r>
            <a:br>
              <a:rPr lang="en-US">
                <a:solidFill>
                  <a:schemeClr val="bg1"/>
                </a:solidFill>
              </a:rPr>
            </a:br>
            <a:r>
              <a:rPr lang="en-US">
                <a:solidFill>
                  <a:schemeClr val="bg1"/>
                </a:solidFill>
              </a:rPr>
              <a:t>Andover</a:t>
            </a:r>
            <a:br>
              <a:rPr lang="en-US">
                <a:solidFill>
                  <a:schemeClr val="bg1"/>
                </a:solidFill>
              </a:rPr>
            </a:br>
            <a:r>
              <a:rPr lang="en-US" sz="3100">
                <a:solidFill>
                  <a:schemeClr val="bg1"/>
                </a:solidFill>
              </a:rPr>
              <a:t>Page 4 of 4</a:t>
            </a:r>
            <a:br>
              <a:rPr lang="en-US">
                <a:solidFill>
                  <a:schemeClr val="bg1"/>
                </a:solidFill>
              </a:rPr>
            </a:br>
            <a:endParaRPr lang="en-US" sz="240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18</a:t>
            </a:fld>
            <a:endParaRPr lang="en-US"/>
          </a:p>
        </p:txBody>
      </p:sp>
      <p:graphicFrame>
        <p:nvGraphicFramePr>
          <p:cNvPr id="6" name="Table 5">
            <a:extLst>
              <a:ext uri="{FF2B5EF4-FFF2-40B4-BE49-F238E27FC236}">
                <a16:creationId xmlns:a16="http://schemas.microsoft.com/office/drawing/2014/main" id="{89FCB02C-0385-1CD9-9FAD-F9312F87E790}"/>
              </a:ext>
            </a:extLst>
          </p:cNvPr>
          <p:cNvGraphicFramePr>
            <a:graphicFrameLocks noGrp="1"/>
          </p:cNvGraphicFramePr>
          <p:nvPr>
            <p:extLst>
              <p:ext uri="{D42A27DB-BD31-4B8C-83A1-F6EECF244321}">
                <p14:modId xmlns:p14="http://schemas.microsoft.com/office/powerpoint/2010/main" val="2653074851"/>
              </p:ext>
            </p:extLst>
          </p:nvPr>
        </p:nvGraphicFramePr>
        <p:xfrm>
          <a:off x="2253952" y="1874747"/>
          <a:ext cx="7684096" cy="4136308"/>
        </p:xfrm>
        <a:graphic>
          <a:graphicData uri="http://schemas.openxmlformats.org/drawingml/2006/table">
            <a:tbl>
              <a:tblPr/>
              <a:tblGrid>
                <a:gridCol w="5760720">
                  <a:extLst>
                    <a:ext uri="{9D8B030D-6E8A-4147-A177-3AD203B41FA5}">
                      <a16:colId xmlns:a16="http://schemas.microsoft.com/office/drawing/2014/main" val="4047126910"/>
                    </a:ext>
                  </a:extLst>
                </a:gridCol>
                <a:gridCol w="1923376">
                  <a:extLst>
                    <a:ext uri="{9D8B030D-6E8A-4147-A177-3AD203B41FA5}">
                      <a16:colId xmlns:a16="http://schemas.microsoft.com/office/drawing/2014/main" val="2040030283"/>
                    </a:ext>
                  </a:extLst>
                </a:gridCol>
              </a:tblGrid>
              <a:tr h="690689">
                <a:tc>
                  <a:txBody>
                    <a:bodyPr/>
                    <a:lstStyle/>
                    <a:p>
                      <a:pPr algn="l" fontAlgn="b"/>
                      <a:r>
                        <a:rPr lang="en-US" sz="1800" b="1" i="0" u="none" strike="noStrike" err="1">
                          <a:solidFill>
                            <a:srgbClr val="000000"/>
                          </a:solidFill>
                          <a:effectLst/>
                          <a:latin typeface="Calibri" panose="020F0502020204030204" pitchFamily="34" charset="0"/>
                        </a:rPr>
                        <a:t>ARPA</a:t>
                      </a:r>
                      <a:r>
                        <a:rPr lang="en-US" sz="1800" b="1" i="0" u="none" strike="noStrike">
                          <a:solidFill>
                            <a:srgbClr val="000000"/>
                          </a:solidFill>
                          <a:effectLst/>
                          <a:latin typeface="Calibri" panose="020F0502020204030204" pitchFamily="34" charset="0"/>
                        </a:rPr>
                        <a:t> Category: Community Engagement &amp; Administration</a:t>
                      </a:r>
                    </a:p>
                  </a:txBody>
                  <a:tcPr marL="69069" marR="69069" marT="34534" marB="34534" anchor="b">
                    <a:lnL>
                      <a:noFill/>
                    </a:lnL>
                    <a:lnR>
                      <a:noFill/>
                    </a:lnR>
                    <a:lnT>
                      <a:noFill/>
                    </a:lnT>
                    <a:lnB>
                      <a:noFill/>
                    </a:lnB>
                    <a:solidFill>
                      <a:srgbClr val="D9E1F2"/>
                    </a:solidFill>
                  </a:tcPr>
                </a:tc>
                <a:tc>
                  <a:txBody>
                    <a:bodyPr/>
                    <a:lstStyle/>
                    <a:p>
                      <a:pPr algn="l" fontAlgn="b"/>
                      <a:br>
                        <a:rPr lang="en-US" sz="1800" b="0" i="0" u="none" strike="noStrike">
                          <a:solidFill>
                            <a:srgbClr val="000000"/>
                          </a:solidFill>
                          <a:effectLst/>
                          <a:latin typeface="Calibri" panose="020F0502020204030204" pitchFamily="34" charset="0"/>
                        </a:rPr>
                      </a:br>
                      <a:endParaRPr lang="en-US" sz="1800" b="0" i="0" u="none" strike="noStrike">
                        <a:solidFill>
                          <a:srgbClr val="000000"/>
                        </a:solidFill>
                        <a:effectLst/>
                        <a:latin typeface="Calibri" panose="020F0502020204030204" pitchFamily="34" charset="0"/>
                      </a:endParaRPr>
                    </a:p>
                  </a:txBody>
                  <a:tcPr marL="69069" marR="69069" marT="34534" marB="34534" anchor="b">
                    <a:lnL>
                      <a:noFill/>
                    </a:lnL>
                    <a:lnR>
                      <a:noFill/>
                    </a:lnR>
                    <a:lnT>
                      <a:noFill/>
                    </a:lnT>
                    <a:lnB>
                      <a:noFill/>
                    </a:lnB>
                    <a:solidFill>
                      <a:srgbClr val="D9E1F2"/>
                    </a:solidFill>
                  </a:tcPr>
                </a:tc>
                <a:extLst>
                  <a:ext uri="{0D108BD9-81ED-4DB2-BD59-A6C34878D82A}">
                    <a16:rowId xmlns:a16="http://schemas.microsoft.com/office/drawing/2014/main" val="1723645394"/>
                  </a:ext>
                </a:extLst>
              </a:tr>
              <a:tr h="276275">
                <a:tc>
                  <a:txBody>
                    <a:bodyPr/>
                    <a:lstStyle/>
                    <a:p>
                      <a:pPr algn="l" fontAlgn="b"/>
                      <a:r>
                        <a:rPr lang="en-US" sz="1800" b="0" i="0" u="none" strike="noStrike">
                          <a:solidFill>
                            <a:srgbClr val="000000"/>
                          </a:solidFill>
                          <a:effectLst/>
                          <a:latin typeface="Calibri" panose="020F0502020204030204" pitchFamily="34" charset="0"/>
                        </a:rPr>
                        <a:t>Project</a:t>
                      </a:r>
                    </a:p>
                  </a:txBody>
                  <a:tcPr marL="69069" marR="69069" marT="34534" marB="34534"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Total Budget</a:t>
                      </a:r>
                    </a:p>
                  </a:txBody>
                  <a:tcPr marL="69069" marR="69069" marT="34534" marB="34534"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4558844"/>
                  </a:ext>
                </a:extLst>
              </a:tr>
              <a:tr h="483482">
                <a:tc>
                  <a:txBody>
                    <a:bodyPr/>
                    <a:lstStyle/>
                    <a:p>
                      <a:pPr algn="l" fontAlgn="b"/>
                      <a:r>
                        <a:rPr lang="en-US" sz="1800" b="0" i="0" u="none" strike="noStrike">
                          <a:solidFill>
                            <a:srgbClr val="000000"/>
                          </a:solidFill>
                          <a:effectLst/>
                          <a:latin typeface="Calibri" panose="020F0502020204030204" pitchFamily="34" charset="0"/>
                        </a:rPr>
                        <a:t>Administration and Oversight</a:t>
                      </a:r>
                    </a:p>
                  </a:txBody>
                  <a:tcPr marL="69069" marR="69069" marT="34534" marB="34534"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$255,672</a:t>
                      </a:r>
                    </a:p>
                  </a:txBody>
                  <a:tcPr marL="69069" marR="69069" marT="34534" marB="34534"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67651554"/>
                  </a:ext>
                </a:extLst>
              </a:tr>
              <a:tr h="690689">
                <a:tc>
                  <a:txBody>
                    <a:bodyPr/>
                    <a:lstStyle/>
                    <a:p>
                      <a:pPr algn="l" fontAlgn="b"/>
                      <a:r>
                        <a:rPr lang="en-US" sz="1800" b="0" i="0" u="none" strike="noStrike">
                          <a:solidFill>
                            <a:srgbClr val="000000"/>
                          </a:solidFill>
                          <a:effectLst/>
                          <a:latin typeface="Calibri" panose="020F0502020204030204" pitchFamily="34" charset="0"/>
                        </a:rPr>
                        <a:t>General Allocation for CARES/FEMA Non-Reimbursed</a:t>
                      </a:r>
                    </a:p>
                  </a:txBody>
                  <a:tcPr marL="69069" marR="69069" marT="34534" marB="34534"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$60,000</a:t>
                      </a:r>
                    </a:p>
                  </a:txBody>
                  <a:tcPr marL="69069" marR="69069" marT="34534" marB="34534" anchor="b">
                    <a:lnL>
                      <a:noFill/>
                    </a:lnL>
                    <a:lnR>
                      <a:noFill/>
                    </a:lnR>
                    <a:lnT>
                      <a:noFill/>
                    </a:lnT>
                    <a:lnB>
                      <a:noFill/>
                    </a:lnB>
                    <a:solidFill>
                      <a:srgbClr val="FFFFFF"/>
                    </a:solidFill>
                  </a:tcPr>
                </a:tc>
                <a:extLst>
                  <a:ext uri="{0D108BD9-81ED-4DB2-BD59-A6C34878D82A}">
                    <a16:rowId xmlns:a16="http://schemas.microsoft.com/office/drawing/2014/main" val="4045294923"/>
                  </a:ext>
                </a:extLst>
              </a:tr>
              <a:tr h="483482">
                <a:tc>
                  <a:txBody>
                    <a:bodyPr/>
                    <a:lstStyle/>
                    <a:p>
                      <a:pPr algn="l" fontAlgn="b"/>
                      <a:r>
                        <a:rPr lang="en-US" sz="1800" b="0" i="0" u="none" strike="noStrike">
                          <a:solidFill>
                            <a:srgbClr val="000000"/>
                          </a:solidFill>
                          <a:effectLst/>
                          <a:latin typeface="Calibri" panose="020F0502020204030204" pitchFamily="34" charset="0"/>
                        </a:rPr>
                        <a:t>Participatory/Community Driven Programs</a:t>
                      </a:r>
                    </a:p>
                  </a:txBody>
                  <a:tcPr marL="69069" marR="69069" marT="34534" marB="34534"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$300,000</a:t>
                      </a:r>
                    </a:p>
                  </a:txBody>
                  <a:tcPr marL="69069" marR="69069" marT="34534" marB="34534"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6953577"/>
                  </a:ext>
                </a:extLst>
              </a:tr>
              <a:tr h="483482">
                <a:tc>
                  <a:txBody>
                    <a:bodyPr/>
                    <a:lstStyle/>
                    <a:p>
                      <a:pPr algn="r" fontAlgn="b"/>
                      <a:r>
                        <a:rPr lang="en-US" sz="1800" b="1" i="0" u="none" strike="noStrike">
                          <a:solidFill>
                            <a:srgbClr val="000000"/>
                          </a:solidFill>
                          <a:effectLst/>
                          <a:latin typeface="Calibri" panose="020F0502020204030204" pitchFamily="34" charset="0"/>
                        </a:rPr>
                        <a:t>Community Engagement &amp; Administration</a:t>
                      </a:r>
                    </a:p>
                  </a:txBody>
                  <a:tcPr marL="69069" marR="69069" marT="34534" marB="34534"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1" i="0" u="none" strike="noStrike">
                          <a:solidFill>
                            <a:srgbClr val="000000"/>
                          </a:solidFill>
                          <a:effectLst/>
                          <a:latin typeface="Calibri" panose="020F0502020204030204" pitchFamily="34" charset="0"/>
                        </a:rPr>
                        <a:t>$615,672</a:t>
                      </a:r>
                    </a:p>
                  </a:txBody>
                  <a:tcPr marL="69069" marR="69069" marT="34534" marB="34534"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4833977"/>
                  </a:ext>
                </a:extLst>
              </a:tr>
              <a:tr h="483482">
                <a:tc>
                  <a:txBody>
                    <a:bodyPr/>
                    <a:lstStyle/>
                    <a:p>
                      <a:pPr algn="l" fontAlgn="b"/>
                      <a:br>
                        <a:rPr lang="en-US" sz="1800" b="0" i="0" u="none" strike="noStrike">
                          <a:solidFill>
                            <a:srgbClr val="000000"/>
                          </a:solidFill>
                          <a:effectLst/>
                          <a:latin typeface="Calibri" panose="020F0502020204030204" pitchFamily="34" charset="0"/>
                        </a:rPr>
                      </a:br>
                      <a:endParaRPr lang="en-US" sz="1800" b="0" i="0" u="none" strike="noStrike">
                        <a:solidFill>
                          <a:srgbClr val="000000"/>
                        </a:solidFill>
                        <a:effectLst/>
                        <a:latin typeface="Calibri" panose="020F0502020204030204" pitchFamily="34" charset="0"/>
                      </a:endParaRPr>
                    </a:p>
                  </a:txBody>
                  <a:tcPr marL="69069" marR="69069" marT="34534" marB="34534" anchor="b">
                    <a:lnL>
                      <a:noFill/>
                    </a:lnL>
                    <a:lnR>
                      <a:noFill/>
                    </a:lnR>
                    <a:lnT>
                      <a:noFill/>
                    </a:lnT>
                    <a:lnB>
                      <a:noFill/>
                    </a:lnB>
                    <a:solidFill>
                      <a:srgbClr val="FFFFFF"/>
                    </a:solidFill>
                  </a:tcPr>
                </a:tc>
                <a:tc>
                  <a:txBody>
                    <a:bodyPr/>
                    <a:lstStyle/>
                    <a:p>
                      <a:pPr algn="l" fontAlgn="b"/>
                      <a:br>
                        <a:rPr lang="en-US" sz="1800" b="0" i="0" u="none" strike="noStrike">
                          <a:solidFill>
                            <a:srgbClr val="000000"/>
                          </a:solidFill>
                          <a:effectLst/>
                          <a:latin typeface="Calibri" panose="020F0502020204030204" pitchFamily="34" charset="0"/>
                        </a:rPr>
                      </a:br>
                      <a:endParaRPr lang="en-US" sz="1800" b="0" i="0" u="none" strike="noStrike">
                        <a:solidFill>
                          <a:srgbClr val="000000"/>
                        </a:solidFill>
                        <a:effectLst/>
                        <a:latin typeface="Calibri" panose="020F0502020204030204" pitchFamily="34" charset="0"/>
                      </a:endParaRPr>
                    </a:p>
                  </a:txBody>
                  <a:tcPr marL="69069" marR="69069" marT="34534" marB="34534" anchor="b">
                    <a:lnL>
                      <a:noFill/>
                    </a:lnL>
                    <a:lnR>
                      <a:noFill/>
                    </a:lnR>
                    <a:lnT>
                      <a:noFill/>
                    </a:lnT>
                    <a:lnB>
                      <a:noFill/>
                    </a:lnB>
                    <a:solidFill>
                      <a:srgbClr val="FFFFFF"/>
                    </a:solidFill>
                  </a:tcPr>
                </a:tc>
                <a:extLst>
                  <a:ext uri="{0D108BD9-81ED-4DB2-BD59-A6C34878D82A}">
                    <a16:rowId xmlns:a16="http://schemas.microsoft.com/office/drawing/2014/main" val="2751278666"/>
                  </a:ext>
                </a:extLst>
              </a:tr>
              <a:tr h="276275">
                <a:tc>
                  <a:txBody>
                    <a:bodyPr/>
                    <a:lstStyle/>
                    <a:p>
                      <a:pPr algn="r" fontAlgn="b"/>
                      <a:r>
                        <a:rPr lang="en-US" sz="1800" b="1" i="0" u="none" strike="noStrike">
                          <a:solidFill>
                            <a:srgbClr val="000000"/>
                          </a:solidFill>
                          <a:effectLst/>
                          <a:latin typeface="Calibri" panose="020F0502020204030204" pitchFamily="34" charset="0"/>
                        </a:rPr>
                        <a:t>Total:</a:t>
                      </a:r>
                    </a:p>
                  </a:txBody>
                  <a:tcPr marL="69069" marR="69069" marT="34534" marB="34534" anchor="b">
                    <a:lnL>
                      <a:noFill/>
                    </a:lnL>
                    <a:lnR>
                      <a:noFill/>
                    </a:lnR>
                    <a:lnT>
                      <a:noFill/>
                    </a:lnT>
                    <a:lnB>
                      <a:noFill/>
                    </a:lnB>
                    <a:solidFill>
                      <a:srgbClr val="FFFFFF"/>
                    </a:solidFill>
                  </a:tcPr>
                </a:tc>
                <a:tc>
                  <a:txBody>
                    <a:bodyPr/>
                    <a:lstStyle/>
                    <a:p>
                      <a:pPr algn="l" fontAlgn="b"/>
                      <a:r>
                        <a:rPr lang="en-US" sz="1800" b="1" i="0" u="none" strike="noStrike">
                          <a:solidFill>
                            <a:srgbClr val="000000"/>
                          </a:solidFill>
                          <a:effectLst/>
                          <a:latin typeface="Calibri" panose="020F0502020204030204" pitchFamily="34" charset="0"/>
                        </a:rPr>
                        <a:t>$10,867,057</a:t>
                      </a:r>
                    </a:p>
                  </a:txBody>
                  <a:tcPr marL="69069" marR="69069" marT="34534" marB="34534" anchor="b">
                    <a:lnL>
                      <a:noFill/>
                    </a:lnL>
                    <a:lnR>
                      <a:noFill/>
                    </a:lnR>
                    <a:lnT>
                      <a:noFill/>
                    </a:lnT>
                    <a:lnB>
                      <a:noFill/>
                    </a:lnB>
                    <a:solidFill>
                      <a:srgbClr val="FFFFFF"/>
                    </a:solidFill>
                  </a:tcPr>
                </a:tc>
                <a:extLst>
                  <a:ext uri="{0D108BD9-81ED-4DB2-BD59-A6C34878D82A}">
                    <a16:rowId xmlns:a16="http://schemas.microsoft.com/office/drawing/2014/main" val="621157892"/>
                  </a:ext>
                </a:extLst>
              </a:tr>
            </a:tbl>
          </a:graphicData>
        </a:graphic>
      </p:graphicFrame>
    </p:spTree>
    <p:extLst>
      <p:ext uri="{BB962C8B-B14F-4D97-AF65-F5344CB8AC3E}">
        <p14:creationId xmlns:p14="http://schemas.microsoft.com/office/powerpoint/2010/main" val="1448178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normAutofit/>
          </a:bodyPr>
          <a:lstStyle/>
          <a:p>
            <a:pPr algn="ctr"/>
            <a:r>
              <a:rPr lang="en-US" dirty="0">
                <a:solidFill>
                  <a:schemeClr val="bg1"/>
                </a:solidFill>
              </a:rPr>
              <a:t>Communities with Similar Funding</a:t>
            </a:r>
            <a:br>
              <a:rPr lang="en-US" dirty="0"/>
            </a:br>
            <a:r>
              <a:rPr lang="en-US" dirty="0">
                <a:solidFill>
                  <a:schemeClr val="bg1"/>
                </a:solidFill>
              </a:rPr>
              <a:t>Chelmsford</a:t>
            </a: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19</a:t>
            </a:fld>
            <a:endParaRPr lang="en-US"/>
          </a:p>
        </p:txBody>
      </p:sp>
      <p:sp>
        <p:nvSpPr>
          <p:cNvPr id="6" name="Content Placeholder 2">
            <a:extLst>
              <a:ext uri="{FF2B5EF4-FFF2-40B4-BE49-F238E27FC236}">
                <a16:creationId xmlns:a16="http://schemas.microsoft.com/office/drawing/2014/main" id="{CE5380AF-2C55-D7A5-0719-E6045993BCAB}"/>
              </a:ext>
            </a:extLst>
          </p:cNvPr>
          <p:cNvSpPr txBox="1">
            <a:spLocks/>
          </p:cNvSpPr>
          <p:nvPr/>
        </p:nvSpPr>
        <p:spPr>
          <a:xfrm>
            <a:off x="838200" y="1825625"/>
            <a:ext cx="1077835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r>
              <a:rPr lang="en-US" dirty="0">
                <a:cs typeface="Calibri"/>
              </a:rPr>
              <a:t>More information forthcoming</a:t>
            </a:r>
            <a:endParaRPr lang="en-US" dirty="0"/>
          </a:p>
          <a:p>
            <a:r>
              <a:rPr lang="en-US" dirty="0">
                <a:cs typeface="Calibri"/>
              </a:rPr>
              <a:t>Projects approved and considered include substantial HVAC and indoor air quality improvements to buildings</a:t>
            </a:r>
          </a:p>
          <a:p>
            <a:endParaRPr lang="en-US" dirty="0">
              <a:cs typeface="Calibri"/>
            </a:endParaRPr>
          </a:p>
          <a:p>
            <a:endParaRPr lang="en-US" dirty="0">
              <a:cs typeface="Calibri"/>
            </a:endParaRP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169700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fontScale="92500" lnSpcReduction="20000"/>
          </a:bodyPr>
          <a:lstStyle/>
          <a:p>
            <a:endParaRPr lang="en-US"/>
          </a:p>
          <a:p>
            <a:r>
              <a:rPr lang="en-US">
                <a:ea typeface="+mn-lt"/>
                <a:cs typeface="+mn-lt"/>
              </a:rPr>
              <a:t>Municipalities across the nation are the beneficiaries of a significant influx of federal funds via the American Rescue Plan Act (ARPA). ARPA is intended to address the negative health and economic impacts caused by the COVID-19 pandemic. </a:t>
            </a:r>
          </a:p>
          <a:p>
            <a:r>
              <a:rPr lang="en-US">
                <a:ea typeface="+mn-lt"/>
                <a:cs typeface="+mn-lt"/>
              </a:rPr>
              <a:t>Watertown is expected to receive $10.5 million in ARPA funding that must be encumbered by the end of 2024 and spent by the end of the 2026 calendar year.</a:t>
            </a:r>
            <a:endParaRPr lang="en-US"/>
          </a:p>
          <a:p>
            <a:r>
              <a:rPr lang="en-US">
                <a:ea typeface="+mn-lt"/>
                <a:cs typeface="+mn-lt"/>
              </a:rPr>
              <a:t>As the City continues through the ARPA process, and the three-year period in which to spend this funding, it is important to understand that the ARPA Framework may continue to evolve as we learn more about eligible program areas and community needs.</a:t>
            </a:r>
            <a:br>
              <a:rPr lang="en-US">
                <a:ea typeface="+mn-lt"/>
                <a:cs typeface="+mn-lt"/>
              </a:rPr>
            </a:br>
            <a:endParaRPr lang="en-US">
              <a:ea typeface="+mn-lt"/>
              <a:cs typeface="+mn-lt"/>
            </a:endParaRPr>
          </a:p>
          <a:p>
            <a:endParaRPr lang="en-US"/>
          </a:p>
          <a:p>
            <a:endParaRPr lang="en-US"/>
          </a:p>
          <a:p>
            <a:endParaRPr lang="en-US"/>
          </a:p>
        </p:txBody>
      </p:sp>
      <p:sp>
        <p:nvSpPr>
          <p:cNvPr id="4" name="Title 1"/>
          <p:cNvSpPr>
            <a:spLocks noGrp="1"/>
          </p:cNvSpPr>
          <p:nvPr>
            <p:ph type="title"/>
          </p:nvPr>
        </p:nvSpPr>
        <p:spPr>
          <a:xfrm>
            <a:off x="0" y="1"/>
            <a:ext cx="12192000" cy="1690688"/>
          </a:xfrm>
          <a:solidFill>
            <a:srgbClr val="182B4C"/>
          </a:solidFill>
        </p:spPr>
        <p:txBody>
          <a:bodyPr/>
          <a:lstStyle/>
          <a:p>
            <a:pPr algn="ctr"/>
            <a:r>
              <a:rPr lang="en-US">
                <a:solidFill>
                  <a:schemeClr val="bg1"/>
                </a:solidFill>
                <a:latin typeface="Baskerville Old Face"/>
              </a:rPr>
              <a:t>American Rescue Plan Act</a:t>
            </a:r>
            <a:br>
              <a:rPr lang="en-US">
                <a:latin typeface="Baskerville Old Face" panose="02020602080505020303" pitchFamily="18" charset="0"/>
              </a:rPr>
            </a:br>
            <a:r>
              <a:rPr lang="en-US">
                <a:solidFill>
                  <a:schemeClr val="bg1"/>
                </a:solidFill>
                <a:latin typeface="Baskerville Old Face"/>
              </a:rPr>
              <a:t>Overview</a:t>
            </a:r>
            <a:endParaRPr lang="en-US">
              <a:solidFill>
                <a:schemeClr val="bg1"/>
              </a:solidFill>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F432DEC3-340B-4D74-A0FF-40166512A8F3}" type="slidenum">
              <a:rPr lang="en-US" smtClean="0"/>
              <a:t>2</a:t>
            </a:fld>
            <a:endParaRPr lang="en-US"/>
          </a:p>
        </p:txBody>
      </p:sp>
    </p:spTree>
    <p:extLst>
      <p:ext uri="{BB962C8B-B14F-4D97-AF65-F5344CB8AC3E}">
        <p14:creationId xmlns:p14="http://schemas.microsoft.com/office/powerpoint/2010/main" val="1451462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normAutofit fontScale="90000"/>
          </a:bodyPr>
          <a:lstStyle/>
          <a:p>
            <a:pPr algn="ctr"/>
            <a:br>
              <a:rPr lang="en-US">
                <a:solidFill>
                  <a:schemeClr val="bg1"/>
                </a:solidFill>
              </a:rPr>
            </a:br>
            <a:r>
              <a:rPr lang="en-US">
                <a:solidFill>
                  <a:schemeClr val="bg1"/>
                </a:solidFill>
              </a:rPr>
              <a:t>Communities with Similar Funding</a:t>
            </a:r>
            <a:br>
              <a:rPr lang="en-US">
                <a:solidFill>
                  <a:schemeClr val="bg1"/>
                </a:solidFill>
              </a:rPr>
            </a:br>
            <a:r>
              <a:rPr lang="en-US">
                <a:solidFill>
                  <a:schemeClr val="bg1"/>
                </a:solidFill>
              </a:rPr>
              <a:t>Lexington</a:t>
            </a:r>
            <a:br>
              <a:rPr lang="en-US">
                <a:solidFill>
                  <a:schemeClr val="bg1"/>
                </a:solidFill>
              </a:rPr>
            </a:br>
            <a:br>
              <a:rPr lang="en-US">
                <a:solidFill>
                  <a:schemeClr val="bg1"/>
                </a:solidFill>
              </a:rPr>
            </a:br>
            <a:endParaRPr lang="en-US" sz="240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marL="0" indent="0">
              <a:buNone/>
            </a:pPr>
            <a:r>
              <a:rPr lang="en-US" sz="1800"/>
              <a:t>As of December 5, 2022, the Select Board has approved for use $5,418,229 of Lexington’s $9.9 million in </a:t>
            </a:r>
            <a:r>
              <a:rPr lang="en-US" sz="1800" err="1"/>
              <a:t>ARPA</a:t>
            </a:r>
            <a:r>
              <a:rPr lang="en-US" sz="1800"/>
              <a:t> funds. Additionally, $1,100,000 of the Town's </a:t>
            </a:r>
            <a:r>
              <a:rPr lang="en-US" sz="1800" err="1"/>
              <a:t>ARPA</a:t>
            </a:r>
            <a:r>
              <a:rPr lang="en-US" sz="1800"/>
              <a:t> funds are set aside for Participatory Budgeting and food insecurity. The current balance of the Town's </a:t>
            </a:r>
            <a:r>
              <a:rPr lang="en-US" sz="1800" err="1"/>
              <a:t>ARPA</a:t>
            </a:r>
            <a:r>
              <a:rPr lang="en-US" sz="1800"/>
              <a:t> funds is $3,385,152.</a:t>
            </a:r>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20</a:t>
            </a:fld>
            <a:endParaRPr lang="en-US"/>
          </a:p>
        </p:txBody>
      </p:sp>
      <p:pic>
        <p:nvPicPr>
          <p:cNvPr id="5" name="Picture 4">
            <a:extLst>
              <a:ext uri="{FF2B5EF4-FFF2-40B4-BE49-F238E27FC236}">
                <a16:creationId xmlns:a16="http://schemas.microsoft.com/office/drawing/2014/main" id="{54979207-8FAF-B2C9-A5A8-5DA13AECCF4E}"/>
              </a:ext>
            </a:extLst>
          </p:cNvPr>
          <p:cNvPicPr>
            <a:picLocks noChangeAspect="1"/>
          </p:cNvPicPr>
          <p:nvPr/>
        </p:nvPicPr>
        <p:blipFill>
          <a:blip r:embed="rId2"/>
          <a:stretch>
            <a:fillRect/>
          </a:stretch>
        </p:blipFill>
        <p:spPr>
          <a:xfrm>
            <a:off x="3133202" y="2423795"/>
            <a:ext cx="5925596" cy="4297680"/>
          </a:xfrm>
          <a:prstGeom prst="rect">
            <a:avLst/>
          </a:prstGeom>
        </p:spPr>
      </p:pic>
    </p:spTree>
    <p:extLst>
      <p:ext uri="{BB962C8B-B14F-4D97-AF65-F5344CB8AC3E}">
        <p14:creationId xmlns:p14="http://schemas.microsoft.com/office/powerpoint/2010/main" val="390158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normAutofit fontScale="90000"/>
          </a:bodyPr>
          <a:lstStyle/>
          <a:p>
            <a:pPr algn="ctr"/>
            <a:br>
              <a:rPr lang="en-US">
                <a:solidFill>
                  <a:schemeClr val="bg1"/>
                </a:solidFill>
              </a:rPr>
            </a:br>
            <a:r>
              <a:rPr lang="en-US">
                <a:solidFill>
                  <a:schemeClr val="bg1"/>
                </a:solidFill>
              </a:rPr>
              <a:t>Communities with Similar Funding</a:t>
            </a:r>
            <a:br>
              <a:rPr lang="en-US">
                <a:solidFill>
                  <a:schemeClr val="bg1"/>
                </a:solidFill>
              </a:rPr>
            </a:br>
            <a:r>
              <a:rPr lang="en-US">
                <a:solidFill>
                  <a:schemeClr val="bg1"/>
                </a:solidFill>
              </a:rPr>
              <a:t>Natick</a:t>
            </a:r>
            <a:br>
              <a:rPr lang="en-US">
                <a:solidFill>
                  <a:schemeClr val="bg1"/>
                </a:solidFill>
              </a:rPr>
            </a:br>
            <a:br>
              <a:rPr lang="en-US">
                <a:solidFill>
                  <a:schemeClr val="bg1"/>
                </a:solidFill>
              </a:rPr>
            </a:br>
            <a:endParaRPr lang="en-US" sz="2400">
              <a:solidFill>
                <a:schemeClr val="bg1"/>
              </a:solidFill>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F432DEC3-340B-4D74-A0FF-40166512A8F3}" type="slidenum">
              <a:rPr lang="en-US" smtClean="0"/>
              <a:t>21</a:t>
            </a:fld>
            <a:endParaRPr lang="en-US"/>
          </a:p>
        </p:txBody>
      </p:sp>
      <p:graphicFrame>
        <p:nvGraphicFramePr>
          <p:cNvPr id="3" name="Object 2">
            <a:extLst>
              <a:ext uri="{FF2B5EF4-FFF2-40B4-BE49-F238E27FC236}">
                <a16:creationId xmlns:a16="http://schemas.microsoft.com/office/drawing/2014/main" id="{93D7C37A-76A8-E769-E8B7-F1DC1B2CDAB5}"/>
              </a:ext>
            </a:extLst>
          </p:cNvPr>
          <p:cNvGraphicFramePr>
            <a:graphicFrameLocks noChangeAspect="1"/>
          </p:cNvGraphicFramePr>
          <p:nvPr>
            <p:extLst>
              <p:ext uri="{D42A27DB-BD31-4B8C-83A1-F6EECF244321}">
                <p14:modId xmlns:p14="http://schemas.microsoft.com/office/powerpoint/2010/main" val="4125849312"/>
              </p:ext>
            </p:extLst>
          </p:nvPr>
        </p:nvGraphicFramePr>
        <p:xfrm>
          <a:off x="106680" y="1524768"/>
          <a:ext cx="11978640" cy="3808465"/>
        </p:xfrm>
        <a:graphic>
          <a:graphicData uri="http://schemas.openxmlformats.org/presentationml/2006/ole">
            <mc:AlternateContent xmlns:mc="http://schemas.openxmlformats.org/markup-compatibility/2006">
              <mc:Choice xmlns:v="urn:schemas-microsoft-com:vml" Requires="v">
                <p:oleObj name="Document" r:id="rId2" imgW="12132639" imgH="3858106" progId="Word.Document.12">
                  <p:embed/>
                </p:oleObj>
              </mc:Choice>
              <mc:Fallback>
                <p:oleObj name="Document" r:id="rId2" imgW="12132639" imgH="3858106" progId="Word.Document.12">
                  <p:embed/>
                  <p:pic>
                    <p:nvPicPr>
                      <p:cNvPr id="3" name="Object 2">
                        <a:extLst>
                          <a:ext uri="{FF2B5EF4-FFF2-40B4-BE49-F238E27FC236}">
                            <a16:creationId xmlns:a16="http://schemas.microsoft.com/office/drawing/2014/main" id="{93D7C37A-76A8-E769-E8B7-F1DC1B2CDAB5}"/>
                          </a:ext>
                        </a:extLst>
                      </p:cNvPr>
                      <p:cNvPicPr/>
                      <p:nvPr/>
                    </p:nvPicPr>
                    <p:blipFill>
                      <a:blip r:embed="rId3"/>
                      <a:stretch>
                        <a:fillRect/>
                      </a:stretch>
                    </p:blipFill>
                    <p:spPr>
                      <a:xfrm>
                        <a:off x="106680" y="1524768"/>
                        <a:ext cx="11978640" cy="3808465"/>
                      </a:xfrm>
                      <a:prstGeom prst="rect">
                        <a:avLst/>
                      </a:prstGeom>
                    </p:spPr>
                  </p:pic>
                </p:oleObj>
              </mc:Fallback>
            </mc:AlternateContent>
          </a:graphicData>
        </a:graphic>
      </p:graphicFrame>
    </p:spTree>
    <p:extLst>
      <p:ext uri="{BB962C8B-B14F-4D97-AF65-F5344CB8AC3E}">
        <p14:creationId xmlns:p14="http://schemas.microsoft.com/office/powerpoint/2010/main" val="814788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endParaRPr lang="en-US"/>
          </a:p>
          <a:p>
            <a:r>
              <a:rPr lang="en-US" dirty="0">
                <a:cs typeface="Calibri"/>
              </a:rPr>
              <a:t>Wat programs were most impacted by COVID?</a:t>
            </a:r>
          </a:p>
          <a:p>
            <a:r>
              <a:rPr lang="en-US" dirty="0">
                <a:cs typeface="Calibri"/>
              </a:rPr>
              <a:t>How do expenditures meet city goals and budget priorities?</a:t>
            </a:r>
          </a:p>
          <a:p>
            <a:r>
              <a:rPr lang="en-US" dirty="0">
                <a:cs typeface="Calibri"/>
              </a:rPr>
              <a:t>How can we use funds to provide the most lasting impact?</a:t>
            </a:r>
          </a:p>
          <a:p>
            <a:r>
              <a:rPr lang="en-US" dirty="0">
                <a:cs typeface="Calibri"/>
              </a:rPr>
              <a:t>How can we make sure expenditures are sustainable?</a:t>
            </a:r>
          </a:p>
          <a:p>
            <a:r>
              <a:rPr lang="en-US" dirty="0">
                <a:cs typeface="Calibri"/>
              </a:rPr>
              <a:t>How do we avoid a funding "cliff" in 2026?</a:t>
            </a:r>
          </a:p>
          <a:p>
            <a:r>
              <a:rPr lang="en-US" dirty="0">
                <a:cs typeface="Calibri"/>
              </a:rPr>
              <a:t>How do we ensure that all funds are spent by 12/31/2026?</a:t>
            </a:r>
          </a:p>
          <a:p>
            <a:endParaRPr lang="en-US">
              <a:cs typeface="Calibri"/>
            </a:endParaRPr>
          </a:p>
          <a:p>
            <a:endParaRPr lang="en-US">
              <a:cs typeface="Calibri"/>
            </a:endParaRPr>
          </a:p>
          <a:p>
            <a:endParaRPr lang="en-US">
              <a:cs typeface="Calibri"/>
            </a:endParaRPr>
          </a:p>
        </p:txBody>
      </p:sp>
      <p:sp>
        <p:nvSpPr>
          <p:cNvPr id="4" name="Title 1"/>
          <p:cNvSpPr>
            <a:spLocks noGrp="1"/>
          </p:cNvSpPr>
          <p:nvPr>
            <p:ph type="title"/>
          </p:nvPr>
        </p:nvSpPr>
        <p:spPr>
          <a:xfrm>
            <a:off x="0" y="1"/>
            <a:ext cx="12192000" cy="1690688"/>
          </a:xfrm>
          <a:solidFill>
            <a:srgbClr val="182B4C"/>
          </a:solidFill>
        </p:spPr>
        <p:txBody>
          <a:bodyPr/>
          <a:lstStyle/>
          <a:p>
            <a:pPr algn="ctr"/>
            <a:r>
              <a:rPr lang="en-US">
                <a:solidFill>
                  <a:schemeClr val="bg1"/>
                </a:solidFill>
              </a:rPr>
              <a:t>Strategies to Approach ARPA</a:t>
            </a:r>
            <a:endParaRPr lang="en-US"/>
          </a:p>
        </p:txBody>
      </p:sp>
      <p:sp>
        <p:nvSpPr>
          <p:cNvPr id="2" name="Slide Number Placeholder 1"/>
          <p:cNvSpPr>
            <a:spLocks noGrp="1"/>
          </p:cNvSpPr>
          <p:nvPr>
            <p:ph type="sldNum" sz="quarter" idx="12"/>
          </p:nvPr>
        </p:nvSpPr>
        <p:spPr/>
        <p:txBody>
          <a:bodyPr/>
          <a:lstStyle/>
          <a:p>
            <a:fld id="{F432DEC3-340B-4D74-A0FF-40166512A8F3}" type="slidenum">
              <a:rPr lang="en-US" smtClean="0"/>
              <a:t>22</a:t>
            </a:fld>
            <a:endParaRPr lang="en-US"/>
          </a:p>
        </p:txBody>
      </p:sp>
    </p:spTree>
    <p:extLst>
      <p:ext uri="{BB962C8B-B14F-4D97-AF65-F5344CB8AC3E}">
        <p14:creationId xmlns:p14="http://schemas.microsoft.com/office/powerpoint/2010/main" val="2043975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lnSpcReduction="10000"/>
          </a:bodyPr>
          <a:lstStyle/>
          <a:p>
            <a:endParaRPr lang="en-US"/>
          </a:p>
          <a:p>
            <a:r>
              <a:rPr lang="en-US">
                <a:ea typeface="+mn-lt"/>
                <a:cs typeface="+mn-lt"/>
              </a:rPr>
              <a:t>Infrastructure:</a:t>
            </a:r>
          </a:p>
          <a:p>
            <a:pPr lvl="1"/>
            <a:r>
              <a:rPr lang="en-US">
                <a:ea typeface="+mn-lt"/>
                <a:cs typeface="+mn-lt"/>
              </a:rPr>
              <a:t>Water/Sewer</a:t>
            </a:r>
            <a:endParaRPr lang="en-US">
              <a:cs typeface="Calibri"/>
            </a:endParaRPr>
          </a:p>
          <a:p>
            <a:pPr lvl="1"/>
            <a:r>
              <a:rPr lang="en-US">
                <a:cs typeface="Calibri"/>
              </a:rPr>
              <a:t>High School Cost Overruns</a:t>
            </a:r>
          </a:p>
          <a:p>
            <a:r>
              <a:rPr lang="en-US">
                <a:cs typeface="Calibri"/>
              </a:rPr>
              <a:t>Affordability:</a:t>
            </a:r>
          </a:p>
          <a:p>
            <a:pPr lvl="1"/>
            <a:r>
              <a:rPr lang="en-US">
                <a:cs typeface="Calibri"/>
              </a:rPr>
              <a:t>Improvements to affordable housing</a:t>
            </a:r>
          </a:p>
          <a:p>
            <a:pPr lvl="1"/>
            <a:r>
              <a:rPr lang="en-US">
                <a:cs typeface="Calibri"/>
              </a:rPr>
              <a:t>New affordable housing development </a:t>
            </a:r>
          </a:p>
          <a:p>
            <a:pPr lvl="1"/>
            <a:r>
              <a:rPr lang="en-US">
                <a:cs typeface="Calibri"/>
              </a:rPr>
              <a:t>Housing assistance payments to individuals and families</a:t>
            </a:r>
          </a:p>
          <a:p>
            <a:r>
              <a:rPr lang="en-US">
                <a:cs typeface="Calibri"/>
              </a:rPr>
              <a:t>Climate Impacts</a:t>
            </a:r>
          </a:p>
          <a:p>
            <a:pPr lvl="1"/>
            <a:r>
              <a:rPr lang="en-US">
                <a:cs typeface="Calibri"/>
              </a:rPr>
              <a:t>Planting of additional trees / rain gardens / etc.</a:t>
            </a:r>
          </a:p>
          <a:p>
            <a:pPr lvl="1"/>
            <a:r>
              <a:rPr lang="en-US">
                <a:cs typeface="Calibri"/>
              </a:rPr>
              <a:t>Additional investments in climate infrastructure</a:t>
            </a:r>
          </a:p>
          <a:p>
            <a:endParaRPr lang="en-US">
              <a:cs typeface="Calibri"/>
            </a:endParaRPr>
          </a:p>
          <a:p>
            <a:endParaRPr lang="en-US">
              <a:cs typeface="Calibri"/>
            </a:endParaRPr>
          </a:p>
          <a:p>
            <a:endParaRPr lang="en-US">
              <a:cs typeface="Calibri"/>
            </a:endParaRPr>
          </a:p>
        </p:txBody>
      </p:sp>
      <p:sp>
        <p:nvSpPr>
          <p:cNvPr id="4" name="Title 1"/>
          <p:cNvSpPr>
            <a:spLocks noGrp="1"/>
          </p:cNvSpPr>
          <p:nvPr>
            <p:ph type="title"/>
          </p:nvPr>
        </p:nvSpPr>
        <p:spPr>
          <a:xfrm>
            <a:off x="0" y="1"/>
            <a:ext cx="12192000" cy="1690688"/>
          </a:xfrm>
          <a:solidFill>
            <a:srgbClr val="182B4C"/>
          </a:solidFill>
        </p:spPr>
        <p:txBody>
          <a:bodyPr/>
          <a:lstStyle/>
          <a:p>
            <a:pPr algn="ctr"/>
            <a:r>
              <a:rPr lang="en-US">
                <a:solidFill>
                  <a:schemeClr val="bg1"/>
                </a:solidFill>
              </a:rPr>
              <a:t>ARPA Topics of Interest</a:t>
            </a:r>
            <a:endParaRPr lang="en-US">
              <a:solidFill>
                <a:schemeClr val="bg1"/>
              </a:solidFill>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F432DEC3-340B-4D74-A0FF-40166512A8F3}" type="slidenum">
              <a:rPr lang="en-US" smtClean="0"/>
              <a:t>23</a:t>
            </a:fld>
            <a:endParaRPr lang="en-US"/>
          </a:p>
        </p:txBody>
      </p:sp>
    </p:spTree>
    <p:extLst>
      <p:ext uri="{BB962C8B-B14F-4D97-AF65-F5344CB8AC3E}">
        <p14:creationId xmlns:p14="http://schemas.microsoft.com/office/powerpoint/2010/main" val="33648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fontScale="92500" lnSpcReduction="10000"/>
          </a:bodyPr>
          <a:lstStyle/>
          <a:p>
            <a:endParaRPr lang="en-US"/>
          </a:p>
          <a:p>
            <a:r>
              <a:rPr lang="en-US">
                <a:ea typeface="+mn-lt"/>
                <a:cs typeface="+mn-lt"/>
              </a:rPr>
              <a:t>Business Impacts:</a:t>
            </a:r>
          </a:p>
          <a:p>
            <a:pPr lvl="1"/>
            <a:r>
              <a:rPr lang="en-US">
                <a:ea typeface="+mn-lt"/>
                <a:cs typeface="+mn-lt"/>
              </a:rPr>
              <a:t>Small business direct assistance</a:t>
            </a:r>
            <a:endParaRPr lang="en-US">
              <a:cs typeface="Calibri"/>
            </a:endParaRPr>
          </a:p>
          <a:p>
            <a:pPr lvl="1"/>
            <a:r>
              <a:rPr lang="en-US">
                <a:cs typeface="Calibri"/>
              </a:rPr>
              <a:t>Small business marketing programs</a:t>
            </a:r>
          </a:p>
          <a:p>
            <a:r>
              <a:rPr lang="en-US">
                <a:cs typeface="Calibri"/>
              </a:rPr>
              <a:t>Municipal Workforce:</a:t>
            </a:r>
          </a:p>
          <a:p>
            <a:pPr lvl="1"/>
            <a:r>
              <a:rPr lang="en-US">
                <a:cs typeface="Calibri"/>
              </a:rPr>
              <a:t>Payments to individual staff that worked through COVID-19</a:t>
            </a:r>
            <a:endParaRPr lang="en-US"/>
          </a:p>
          <a:p>
            <a:pPr lvl="1"/>
            <a:r>
              <a:rPr lang="en-US">
                <a:cs typeface="Calibri"/>
              </a:rPr>
              <a:t>Ramp up staffing in key areas:</a:t>
            </a:r>
          </a:p>
          <a:p>
            <a:pPr lvl="2"/>
            <a:r>
              <a:rPr lang="en-US">
                <a:cs typeface="Calibri"/>
              </a:rPr>
              <a:t>Grant writer</a:t>
            </a:r>
          </a:p>
          <a:p>
            <a:pPr lvl="2"/>
            <a:r>
              <a:rPr lang="en-US">
                <a:cs typeface="Calibri"/>
              </a:rPr>
              <a:t>Small business assistance</a:t>
            </a:r>
          </a:p>
          <a:p>
            <a:pPr lvl="2"/>
            <a:r>
              <a:rPr lang="en-US">
                <a:cs typeface="Calibri"/>
              </a:rPr>
              <a:t>Others</a:t>
            </a:r>
            <a:endParaRPr lang="en-US"/>
          </a:p>
          <a:p>
            <a:r>
              <a:rPr lang="en-US">
                <a:cs typeface="Calibri"/>
              </a:rPr>
              <a:t>Other:</a:t>
            </a:r>
          </a:p>
          <a:p>
            <a:pPr lvl="1"/>
            <a:r>
              <a:rPr lang="en-US">
                <a:cs typeface="Calibri"/>
              </a:rPr>
              <a:t>General grants to community organization for COVID impacts, recovery, resiliency</a:t>
            </a:r>
          </a:p>
          <a:p>
            <a:pPr lvl="1"/>
            <a:endParaRPr lang="en-US">
              <a:cs typeface="Calibri"/>
            </a:endParaRPr>
          </a:p>
          <a:p>
            <a:endParaRPr lang="en-US">
              <a:cs typeface="Calibri"/>
            </a:endParaRPr>
          </a:p>
          <a:p>
            <a:endParaRPr lang="en-US">
              <a:cs typeface="Calibri"/>
            </a:endParaRPr>
          </a:p>
          <a:p>
            <a:endParaRPr lang="en-US">
              <a:cs typeface="Calibri"/>
            </a:endParaRPr>
          </a:p>
        </p:txBody>
      </p:sp>
      <p:sp>
        <p:nvSpPr>
          <p:cNvPr id="4" name="Title 1"/>
          <p:cNvSpPr>
            <a:spLocks noGrp="1"/>
          </p:cNvSpPr>
          <p:nvPr>
            <p:ph type="title"/>
          </p:nvPr>
        </p:nvSpPr>
        <p:spPr>
          <a:xfrm>
            <a:off x="0" y="1"/>
            <a:ext cx="12192000" cy="1690688"/>
          </a:xfrm>
          <a:solidFill>
            <a:srgbClr val="182B4C"/>
          </a:solidFill>
        </p:spPr>
        <p:txBody>
          <a:bodyPr/>
          <a:lstStyle/>
          <a:p>
            <a:pPr algn="ctr"/>
            <a:r>
              <a:rPr lang="en-US">
                <a:solidFill>
                  <a:schemeClr val="bg1"/>
                </a:solidFill>
              </a:rPr>
              <a:t>ARPA Topics of Interest</a:t>
            </a:r>
            <a:endParaRPr lang="en-US">
              <a:solidFill>
                <a:schemeClr val="bg1"/>
              </a:solidFill>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F432DEC3-340B-4D74-A0FF-40166512A8F3}" type="slidenum">
              <a:rPr lang="en-US" smtClean="0"/>
              <a:t>24</a:t>
            </a:fld>
            <a:endParaRPr lang="en-US"/>
          </a:p>
        </p:txBody>
      </p:sp>
    </p:spTree>
    <p:extLst>
      <p:ext uri="{BB962C8B-B14F-4D97-AF65-F5344CB8AC3E}">
        <p14:creationId xmlns:p14="http://schemas.microsoft.com/office/powerpoint/2010/main" val="73094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a:p>
          <a:p>
            <a:pPr marL="0" indent="0" algn="ctr">
              <a:buNone/>
            </a:pPr>
            <a:endParaRPr lang="en-US"/>
          </a:p>
        </p:txBody>
      </p:sp>
      <p:sp>
        <p:nvSpPr>
          <p:cNvPr id="4" name="Title 1"/>
          <p:cNvSpPr>
            <a:spLocks noGrp="1"/>
          </p:cNvSpPr>
          <p:nvPr>
            <p:ph type="title"/>
          </p:nvPr>
        </p:nvSpPr>
        <p:spPr>
          <a:xfrm>
            <a:off x="1" y="1"/>
            <a:ext cx="12192000" cy="1640920"/>
          </a:xfrm>
          <a:solidFill>
            <a:srgbClr val="182B4C"/>
          </a:solidFill>
        </p:spPr>
        <p:txBody>
          <a:bodyPr/>
          <a:lstStyle/>
          <a:p>
            <a:pPr algn="ctr"/>
            <a:r>
              <a:rPr lang="en-US">
                <a:solidFill>
                  <a:schemeClr val="bg1"/>
                </a:solidFill>
                <a:latin typeface="Baskerville Old Face" panose="02020602080505020303" pitchFamily="18" charset="0"/>
              </a:rPr>
              <a:t>QUESTIONS</a:t>
            </a:r>
          </a:p>
        </p:txBody>
      </p:sp>
      <p:sp>
        <p:nvSpPr>
          <p:cNvPr id="2" name="Slide Number Placeholder 1"/>
          <p:cNvSpPr>
            <a:spLocks noGrp="1"/>
          </p:cNvSpPr>
          <p:nvPr>
            <p:ph type="sldNum" sz="quarter" idx="12"/>
          </p:nvPr>
        </p:nvSpPr>
        <p:spPr/>
        <p:txBody>
          <a:bodyPr/>
          <a:lstStyle/>
          <a:p>
            <a:fld id="{F432DEC3-340B-4D74-A0FF-40166512A8F3}" type="slidenum">
              <a:rPr lang="en-US" smtClean="0"/>
              <a:t>25</a:t>
            </a:fld>
            <a:endParaRPr lang="en-US"/>
          </a:p>
        </p:txBody>
      </p:sp>
      <p:pic>
        <p:nvPicPr>
          <p:cNvPr id="2052" name="Picture 4" descr="Question Mark Icon On White Puzz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1825625"/>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sk Questions to Improve Your Leadersh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2381" y="1640920"/>
            <a:ext cx="2515688" cy="18867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6031638" y="2354852"/>
            <a:ext cx="2466975" cy="1847850"/>
          </a:xfrm>
          <a:prstGeom prst="rect">
            <a:avLst/>
          </a:prstGeom>
        </p:spPr>
      </p:pic>
    </p:spTree>
    <p:extLst>
      <p:ext uri="{BB962C8B-B14F-4D97-AF65-F5344CB8AC3E}">
        <p14:creationId xmlns:p14="http://schemas.microsoft.com/office/powerpoint/2010/main" val="419673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398136" cy="4351338"/>
          </a:xfrm>
        </p:spPr>
        <p:txBody>
          <a:bodyPr vert="horz" lIns="91440" tIns="45720" rIns="91440" bIns="45720" rtlCol="0" anchor="t">
            <a:normAutofit fontScale="92500" lnSpcReduction="10000"/>
          </a:bodyPr>
          <a:lstStyle/>
          <a:p>
            <a:endParaRPr lang="en-US"/>
          </a:p>
          <a:p>
            <a:r>
              <a:rPr lang="en-US" dirty="0">
                <a:ea typeface="+mn-lt"/>
                <a:cs typeface="+mn-lt"/>
              </a:rPr>
              <a:t>Watertown: $10,515,729</a:t>
            </a:r>
          </a:p>
          <a:p>
            <a:endParaRPr lang="en-US" dirty="0">
              <a:ea typeface="+mn-lt"/>
              <a:cs typeface="+mn-lt"/>
            </a:endParaRPr>
          </a:p>
          <a:p>
            <a:r>
              <a:rPr lang="en-US" dirty="0" err="1">
                <a:ea typeface="+mn-lt"/>
                <a:cs typeface="+mn-lt"/>
              </a:rPr>
              <a:t>Gosnold</a:t>
            </a:r>
            <a:r>
              <a:rPr lang="en-US" dirty="0">
                <a:ea typeface="+mn-lt"/>
                <a:cs typeface="+mn-lt"/>
              </a:rPr>
              <a:t>: $7,399</a:t>
            </a:r>
            <a:endParaRPr lang="en-US" dirty="0">
              <a:cs typeface="Calibri"/>
            </a:endParaRPr>
          </a:p>
          <a:p>
            <a:endParaRPr lang="en-US" dirty="0"/>
          </a:p>
          <a:p>
            <a:r>
              <a:rPr lang="en-US" dirty="0">
                <a:ea typeface="+mn-lt"/>
                <a:cs typeface="+mn-lt"/>
              </a:rPr>
              <a:t>Communities Near Us:</a:t>
            </a:r>
          </a:p>
          <a:p>
            <a:pPr lvl="1"/>
            <a:r>
              <a:rPr lang="en-US" dirty="0">
                <a:ea typeface="+mn-lt"/>
                <a:cs typeface="+mn-lt"/>
              </a:rPr>
              <a:t>Arlington:  $36,793,673</a:t>
            </a:r>
          </a:p>
          <a:p>
            <a:pPr lvl="1"/>
            <a:r>
              <a:rPr lang="en-US" dirty="0">
                <a:ea typeface="+mn-lt"/>
                <a:cs typeface="+mn-lt"/>
              </a:rPr>
              <a:t>Belmont: $7,641,526</a:t>
            </a:r>
          </a:p>
          <a:p>
            <a:pPr lvl="1"/>
            <a:r>
              <a:rPr lang="en-US" dirty="0">
                <a:ea typeface="+mn-lt"/>
                <a:cs typeface="+mn-lt"/>
              </a:rPr>
              <a:t>Cambridge: $87,893,020</a:t>
            </a:r>
          </a:p>
          <a:p>
            <a:pPr lvl="1"/>
            <a:r>
              <a:rPr lang="en-US" dirty="0">
                <a:ea typeface="+mn-lt"/>
                <a:cs typeface="+mn-lt"/>
              </a:rPr>
              <a:t>Newton: $65,291,040</a:t>
            </a:r>
          </a:p>
          <a:p>
            <a:pPr lvl="1"/>
            <a:r>
              <a:rPr lang="en-US" dirty="0">
                <a:ea typeface="+mn-lt"/>
                <a:cs typeface="+mn-lt"/>
              </a:rPr>
              <a:t>Waltham: $36,189,436</a:t>
            </a:r>
          </a:p>
          <a:p>
            <a:endParaRPr lang="en-US">
              <a:ea typeface="+mn-lt"/>
              <a:cs typeface="+mn-lt"/>
            </a:endParaRPr>
          </a:p>
          <a:p>
            <a:endParaRPr lang="en-US"/>
          </a:p>
          <a:p>
            <a:endParaRPr lang="en-US"/>
          </a:p>
          <a:p>
            <a:endParaRPr lang="en-US"/>
          </a:p>
        </p:txBody>
      </p:sp>
      <p:sp>
        <p:nvSpPr>
          <p:cNvPr id="4" name="Title 1"/>
          <p:cNvSpPr>
            <a:spLocks noGrp="1"/>
          </p:cNvSpPr>
          <p:nvPr>
            <p:ph type="title"/>
          </p:nvPr>
        </p:nvSpPr>
        <p:spPr>
          <a:xfrm>
            <a:off x="0" y="1"/>
            <a:ext cx="12192000" cy="1690688"/>
          </a:xfrm>
          <a:solidFill>
            <a:srgbClr val="182B4C"/>
          </a:solidFill>
        </p:spPr>
        <p:txBody>
          <a:bodyPr/>
          <a:lstStyle/>
          <a:p>
            <a:pPr algn="ctr"/>
            <a:r>
              <a:rPr lang="en-US">
                <a:solidFill>
                  <a:schemeClr val="bg1"/>
                </a:solidFill>
                <a:latin typeface="Baskerville Old Face"/>
              </a:rPr>
              <a:t>American Rescue Plan Act</a:t>
            </a:r>
            <a:br>
              <a:rPr lang="en-US">
                <a:latin typeface="Baskerville Old Face" panose="02020602080505020303" pitchFamily="18" charset="0"/>
              </a:rPr>
            </a:br>
            <a:r>
              <a:rPr lang="en-US">
                <a:solidFill>
                  <a:schemeClr val="bg1"/>
                </a:solidFill>
                <a:latin typeface="Baskerville Old Face"/>
              </a:rPr>
              <a:t>Funds</a:t>
            </a:r>
            <a:endParaRPr lang="en-US">
              <a:solidFill>
                <a:schemeClr val="bg1"/>
              </a:solidFill>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fld id="{F432DEC3-340B-4D74-A0FF-40166512A8F3}" type="slidenum">
              <a:rPr lang="en-US" smtClean="0"/>
              <a:t>3</a:t>
            </a:fld>
            <a:endParaRPr lang="en-US"/>
          </a:p>
        </p:txBody>
      </p:sp>
      <p:sp>
        <p:nvSpPr>
          <p:cNvPr id="6" name="Content Placeholder 2">
            <a:extLst>
              <a:ext uri="{FF2B5EF4-FFF2-40B4-BE49-F238E27FC236}">
                <a16:creationId xmlns:a16="http://schemas.microsoft.com/office/drawing/2014/main" id="{43304428-13E4-87E4-1283-E8814374A0D4}"/>
              </a:ext>
            </a:extLst>
          </p:cNvPr>
          <p:cNvSpPr txBox="1">
            <a:spLocks/>
          </p:cNvSpPr>
          <p:nvPr/>
        </p:nvSpPr>
        <p:spPr>
          <a:xfrm>
            <a:off x="5734319" y="1613123"/>
            <a:ext cx="5353319"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dirty="0">
              <a:ea typeface="+mn-lt"/>
              <a:cs typeface="+mn-lt"/>
            </a:endParaRPr>
          </a:p>
          <a:p>
            <a:endParaRPr lang="en-US" dirty="0">
              <a:ea typeface="+mn-lt"/>
              <a:cs typeface="+mn-lt"/>
            </a:endParaRPr>
          </a:p>
          <a:p>
            <a:endParaRPr lang="en-US" dirty="0">
              <a:ea typeface="+mn-lt"/>
              <a:cs typeface="+mn-lt"/>
            </a:endParaRPr>
          </a:p>
          <a:p>
            <a:r>
              <a:rPr lang="en-US" dirty="0">
                <a:ea typeface="+mn-lt"/>
                <a:cs typeface="+mn-lt"/>
              </a:rPr>
              <a:t>Boston: $569,007,913</a:t>
            </a:r>
            <a:endParaRPr lang="en-US" dirty="0">
              <a:cs typeface="Calibri"/>
            </a:endParaRPr>
          </a:p>
          <a:p>
            <a:endParaRPr lang="en-US" dirty="0">
              <a:ea typeface="+mn-lt"/>
              <a:cs typeface="+mn-lt"/>
            </a:endParaRPr>
          </a:p>
          <a:p>
            <a:r>
              <a:rPr lang="en-US" dirty="0">
                <a:ea typeface="+mn-lt"/>
                <a:cs typeface="+mn-lt"/>
              </a:rPr>
              <a:t>Communities with similar funding:</a:t>
            </a:r>
          </a:p>
          <a:p>
            <a:pPr lvl="1"/>
            <a:r>
              <a:rPr lang="en-US" dirty="0">
                <a:ea typeface="+mn-lt"/>
                <a:cs typeface="+mn-lt"/>
              </a:rPr>
              <a:t>Andover: $10,867,057</a:t>
            </a:r>
          </a:p>
          <a:p>
            <a:pPr lvl="1"/>
            <a:r>
              <a:rPr lang="en-US" dirty="0">
                <a:ea typeface="+mn-lt"/>
                <a:cs typeface="+mn-lt"/>
              </a:rPr>
              <a:t>Chelmsford: $10,355,385</a:t>
            </a:r>
          </a:p>
          <a:p>
            <a:pPr lvl="1"/>
            <a:r>
              <a:rPr lang="en-US" dirty="0">
                <a:ea typeface="+mn-lt"/>
                <a:cs typeface="+mn-lt"/>
              </a:rPr>
              <a:t>Lexington: $ 9,903,381</a:t>
            </a:r>
          </a:p>
          <a:p>
            <a:pPr lvl="1"/>
            <a:r>
              <a:rPr lang="en-US" dirty="0">
                <a:ea typeface="+mn-lt"/>
                <a:cs typeface="+mn-lt"/>
              </a:rPr>
              <a:t>Natick: $10,548,208</a:t>
            </a:r>
          </a:p>
          <a:p>
            <a:pPr marL="457200" lvl="1" indent="0">
              <a:buFont typeface="Arial" panose="020B0604020202020204" pitchFamily="34" charset="0"/>
              <a:buNone/>
            </a:pPr>
            <a:endParaRPr lang="en-US">
              <a:ea typeface="+mn-lt"/>
              <a:cs typeface="+mn-lt"/>
            </a:endParaRPr>
          </a:p>
          <a:p>
            <a:endParaRPr lang="en-US"/>
          </a:p>
          <a:p>
            <a:endParaRPr lang="en-US"/>
          </a:p>
          <a:p>
            <a:endParaRPr lang="en-US"/>
          </a:p>
        </p:txBody>
      </p:sp>
    </p:spTree>
    <p:extLst>
      <p:ext uri="{BB962C8B-B14F-4D97-AF65-F5344CB8AC3E}">
        <p14:creationId xmlns:p14="http://schemas.microsoft.com/office/powerpoint/2010/main" val="312359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lstStyle/>
          <a:p>
            <a:pPr algn="ctr"/>
            <a:r>
              <a:rPr lang="en-US">
                <a:solidFill>
                  <a:schemeClr val="bg1"/>
                </a:solidFill>
              </a:rPr>
              <a:t>Arlington's Revised ARPA Framework April 2022</a:t>
            </a:r>
            <a:endParaRPr lang="en-US">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4</a:t>
            </a:fld>
            <a:endParaRPr lang="en-US"/>
          </a:p>
        </p:txBody>
      </p:sp>
      <p:pic>
        <p:nvPicPr>
          <p:cNvPr id="5" name="Picture 5">
            <a:extLst>
              <a:ext uri="{FF2B5EF4-FFF2-40B4-BE49-F238E27FC236}">
                <a16:creationId xmlns:a16="http://schemas.microsoft.com/office/drawing/2014/main" id="{08A11870-99AD-609B-0287-E781E0306D7B}"/>
              </a:ext>
            </a:extLst>
          </p:cNvPr>
          <p:cNvPicPr>
            <a:picLocks noChangeAspect="1"/>
          </p:cNvPicPr>
          <p:nvPr/>
        </p:nvPicPr>
        <p:blipFill>
          <a:blip r:embed="rId2"/>
          <a:stretch>
            <a:fillRect/>
          </a:stretch>
        </p:blipFill>
        <p:spPr>
          <a:xfrm>
            <a:off x="1162051" y="1417955"/>
            <a:ext cx="9867898" cy="5303520"/>
          </a:xfrm>
          <a:prstGeom prst="rect">
            <a:avLst/>
          </a:prstGeom>
        </p:spPr>
      </p:pic>
    </p:spTree>
    <p:extLst>
      <p:ext uri="{BB962C8B-B14F-4D97-AF65-F5344CB8AC3E}">
        <p14:creationId xmlns:p14="http://schemas.microsoft.com/office/powerpoint/2010/main" val="350219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lstStyle/>
          <a:p>
            <a:pPr algn="ctr"/>
            <a:r>
              <a:rPr lang="en-US">
                <a:solidFill>
                  <a:schemeClr val="bg1"/>
                </a:solidFill>
              </a:rPr>
              <a:t>Belmont’s Proposed </a:t>
            </a:r>
            <a:r>
              <a:rPr lang="en-US" err="1">
                <a:solidFill>
                  <a:schemeClr val="bg1"/>
                </a:solidFill>
              </a:rPr>
              <a:t>ARPA</a:t>
            </a:r>
            <a:r>
              <a:rPr lang="en-US">
                <a:solidFill>
                  <a:schemeClr val="bg1"/>
                </a:solidFill>
              </a:rPr>
              <a:t> Distribution of Funds</a:t>
            </a:r>
            <a:endParaRPr lang="en-US">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5</a:t>
            </a:fld>
            <a:endParaRPr lang="en-US"/>
          </a:p>
        </p:txBody>
      </p:sp>
      <p:pic>
        <p:nvPicPr>
          <p:cNvPr id="8" name="Picture 7">
            <a:extLst>
              <a:ext uri="{FF2B5EF4-FFF2-40B4-BE49-F238E27FC236}">
                <a16:creationId xmlns:a16="http://schemas.microsoft.com/office/drawing/2014/main" id="{74F774C4-F36A-D729-C919-0F36EA51D496}"/>
              </a:ext>
            </a:extLst>
          </p:cNvPr>
          <p:cNvPicPr>
            <a:picLocks noChangeAspect="1"/>
          </p:cNvPicPr>
          <p:nvPr/>
        </p:nvPicPr>
        <p:blipFill>
          <a:blip r:embed="rId2"/>
          <a:stretch>
            <a:fillRect/>
          </a:stretch>
        </p:blipFill>
        <p:spPr>
          <a:xfrm>
            <a:off x="2259288" y="1417955"/>
            <a:ext cx="7673424" cy="5303520"/>
          </a:xfrm>
          <a:prstGeom prst="rect">
            <a:avLst/>
          </a:prstGeom>
        </p:spPr>
      </p:pic>
    </p:spTree>
    <p:extLst>
      <p:ext uri="{BB962C8B-B14F-4D97-AF65-F5344CB8AC3E}">
        <p14:creationId xmlns:p14="http://schemas.microsoft.com/office/powerpoint/2010/main" val="334779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lstStyle/>
          <a:p>
            <a:pPr algn="ctr"/>
            <a:r>
              <a:rPr lang="en-US">
                <a:solidFill>
                  <a:schemeClr val="bg1"/>
                </a:solidFill>
              </a:rPr>
              <a:t>Cambridge’s </a:t>
            </a:r>
            <a:r>
              <a:rPr lang="en-US" err="1">
                <a:solidFill>
                  <a:schemeClr val="bg1"/>
                </a:solidFill>
              </a:rPr>
              <a:t>ARPA</a:t>
            </a:r>
            <a:r>
              <a:rPr lang="en-US">
                <a:solidFill>
                  <a:schemeClr val="bg1"/>
                </a:solidFill>
              </a:rPr>
              <a:t> Funded Projects as of 7/5/2022</a:t>
            </a:r>
            <a:br>
              <a:rPr lang="en-US" dirty="0">
                <a:solidFill>
                  <a:schemeClr val="bg1"/>
                </a:solidFill>
              </a:rPr>
            </a:br>
            <a:r>
              <a:rPr lang="en-US" sz="2800" dirty="0">
                <a:solidFill>
                  <a:schemeClr val="bg1"/>
                </a:solidFill>
              </a:rPr>
              <a:t>Page 1 of 7</a:t>
            </a:r>
            <a:endParaRPr lang="en-US" sz="2800"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6</a:t>
            </a:fld>
            <a:endParaRPr lang="en-US"/>
          </a:p>
        </p:txBody>
      </p:sp>
      <p:graphicFrame>
        <p:nvGraphicFramePr>
          <p:cNvPr id="6" name="Object 5">
            <a:extLst>
              <a:ext uri="{FF2B5EF4-FFF2-40B4-BE49-F238E27FC236}">
                <a16:creationId xmlns:a16="http://schemas.microsoft.com/office/drawing/2014/main" id="{B9FDB596-D5E0-6F4D-9D60-7E51DB07DA9F}"/>
              </a:ext>
            </a:extLst>
          </p:cNvPr>
          <p:cNvGraphicFramePr>
            <a:graphicFrameLocks noChangeAspect="1"/>
          </p:cNvGraphicFramePr>
          <p:nvPr>
            <p:extLst>
              <p:ext uri="{D42A27DB-BD31-4B8C-83A1-F6EECF244321}">
                <p14:modId xmlns:p14="http://schemas.microsoft.com/office/powerpoint/2010/main" val="3202356593"/>
              </p:ext>
            </p:extLst>
          </p:nvPr>
        </p:nvGraphicFramePr>
        <p:xfrm>
          <a:off x="217541" y="1617662"/>
          <a:ext cx="11756919" cy="4389120"/>
        </p:xfrm>
        <a:graphic>
          <a:graphicData uri="http://schemas.openxmlformats.org/presentationml/2006/ole">
            <mc:AlternateContent xmlns:mc="http://schemas.openxmlformats.org/markup-compatibility/2006">
              <mc:Choice xmlns:v="urn:schemas-microsoft-com:vml" Requires="v">
                <p:oleObj name="Document" r:id="rId2" imgW="9700333" imgH="3621606" progId="Word.Document.12">
                  <p:embed/>
                </p:oleObj>
              </mc:Choice>
              <mc:Fallback>
                <p:oleObj name="Document" r:id="rId2" imgW="9700333" imgH="3621606" progId="Word.Document.12">
                  <p:embed/>
                  <p:pic>
                    <p:nvPicPr>
                      <p:cNvPr id="6" name="Object 5">
                        <a:extLst>
                          <a:ext uri="{FF2B5EF4-FFF2-40B4-BE49-F238E27FC236}">
                            <a16:creationId xmlns:a16="http://schemas.microsoft.com/office/drawing/2014/main" id="{B9FDB596-D5E0-6F4D-9D60-7E51DB07DA9F}"/>
                          </a:ext>
                        </a:extLst>
                      </p:cNvPr>
                      <p:cNvPicPr/>
                      <p:nvPr/>
                    </p:nvPicPr>
                    <p:blipFill>
                      <a:blip r:embed="rId3"/>
                      <a:stretch>
                        <a:fillRect/>
                      </a:stretch>
                    </p:blipFill>
                    <p:spPr>
                      <a:xfrm>
                        <a:off x="217541" y="1617662"/>
                        <a:ext cx="11756919" cy="4389120"/>
                      </a:xfrm>
                      <a:prstGeom prst="rect">
                        <a:avLst/>
                      </a:prstGeom>
                    </p:spPr>
                  </p:pic>
                </p:oleObj>
              </mc:Fallback>
            </mc:AlternateContent>
          </a:graphicData>
        </a:graphic>
      </p:graphicFrame>
    </p:spTree>
    <p:extLst>
      <p:ext uri="{BB962C8B-B14F-4D97-AF65-F5344CB8AC3E}">
        <p14:creationId xmlns:p14="http://schemas.microsoft.com/office/powerpoint/2010/main" val="324144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lstStyle/>
          <a:p>
            <a:pPr algn="ctr"/>
            <a:r>
              <a:rPr lang="en-US" dirty="0">
                <a:solidFill>
                  <a:schemeClr val="bg1"/>
                </a:solidFill>
              </a:rPr>
              <a:t>Cambridge’s </a:t>
            </a:r>
            <a:r>
              <a:rPr lang="en-US" dirty="0" err="1">
                <a:solidFill>
                  <a:schemeClr val="bg1"/>
                </a:solidFill>
              </a:rPr>
              <a:t>ARPA</a:t>
            </a:r>
            <a:r>
              <a:rPr lang="en-US" dirty="0">
                <a:solidFill>
                  <a:schemeClr val="bg1"/>
                </a:solidFill>
              </a:rPr>
              <a:t> Funded Projects as of 7/5/2022</a:t>
            </a:r>
            <a:br>
              <a:rPr lang="en-US" dirty="0">
                <a:solidFill>
                  <a:schemeClr val="bg1"/>
                </a:solidFill>
              </a:rPr>
            </a:br>
            <a:r>
              <a:rPr lang="en-US" sz="2800" dirty="0">
                <a:solidFill>
                  <a:schemeClr val="bg1"/>
                </a:solidFill>
              </a:rPr>
              <a:t>Page 2 of 7</a:t>
            </a:r>
            <a:endParaRPr lang="en-US" sz="2800"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7</a:t>
            </a:fld>
            <a:endParaRPr lang="en-US"/>
          </a:p>
        </p:txBody>
      </p:sp>
      <p:graphicFrame>
        <p:nvGraphicFramePr>
          <p:cNvPr id="5" name="Object 4">
            <a:extLst>
              <a:ext uri="{FF2B5EF4-FFF2-40B4-BE49-F238E27FC236}">
                <a16:creationId xmlns:a16="http://schemas.microsoft.com/office/drawing/2014/main" id="{934F8A20-8289-7285-E0C5-5D85EE09F3EC}"/>
              </a:ext>
            </a:extLst>
          </p:cNvPr>
          <p:cNvGraphicFramePr>
            <a:graphicFrameLocks noChangeAspect="1"/>
          </p:cNvGraphicFramePr>
          <p:nvPr>
            <p:extLst>
              <p:ext uri="{D42A27DB-BD31-4B8C-83A1-F6EECF244321}">
                <p14:modId xmlns:p14="http://schemas.microsoft.com/office/powerpoint/2010/main" val="380281585"/>
              </p:ext>
            </p:extLst>
          </p:nvPr>
        </p:nvGraphicFramePr>
        <p:xfrm>
          <a:off x="359877" y="1495424"/>
          <a:ext cx="11472246" cy="4572000"/>
        </p:xfrm>
        <a:graphic>
          <a:graphicData uri="http://schemas.openxmlformats.org/presentationml/2006/ole">
            <mc:AlternateContent xmlns:mc="http://schemas.openxmlformats.org/markup-compatibility/2006">
              <mc:Choice xmlns:v="urn:schemas-microsoft-com:vml" Requires="v">
                <p:oleObj name="Document" r:id="rId2" imgW="9700333" imgH="3865475" progId="Word.Document.12">
                  <p:embed/>
                </p:oleObj>
              </mc:Choice>
              <mc:Fallback>
                <p:oleObj name="Document" r:id="rId2" imgW="9700333" imgH="3865475" progId="Word.Document.12">
                  <p:embed/>
                  <p:pic>
                    <p:nvPicPr>
                      <p:cNvPr id="5" name="Object 4">
                        <a:extLst>
                          <a:ext uri="{FF2B5EF4-FFF2-40B4-BE49-F238E27FC236}">
                            <a16:creationId xmlns:a16="http://schemas.microsoft.com/office/drawing/2014/main" id="{934F8A20-8289-7285-E0C5-5D85EE09F3EC}"/>
                          </a:ext>
                        </a:extLst>
                      </p:cNvPr>
                      <p:cNvPicPr/>
                      <p:nvPr/>
                    </p:nvPicPr>
                    <p:blipFill>
                      <a:blip r:embed="rId3"/>
                      <a:stretch>
                        <a:fillRect/>
                      </a:stretch>
                    </p:blipFill>
                    <p:spPr>
                      <a:xfrm>
                        <a:off x="359877" y="1495424"/>
                        <a:ext cx="11472246" cy="4572000"/>
                      </a:xfrm>
                      <a:prstGeom prst="rect">
                        <a:avLst/>
                      </a:prstGeom>
                    </p:spPr>
                  </p:pic>
                </p:oleObj>
              </mc:Fallback>
            </mc:AlternateContent>
          </a:graphicData>
        </a:graphic>
      </p:graphicFrame>
    </p:spTree>
    <p:extLst>
      <p:ext uri="{BB962C8B-B14F-4D97-AF65-F5344CB8AC3E}">
        <p14:creationId xmlns:p14="http://schemas.microsoft.com/office/powerpoint/2010/main" val="252842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lstStyle/>
          <a:p>
            <a:pPr algn="ctr"/>
            <a:r>
              <a:rPr lang="en-US" dirty="0">
                <a:solidFill>
                  <a:schemeClr val="bg1"/>
                </a:solidFill>
              </a:rPr>
              <a:t>Cambridge’s </a:t>
            </a:r>
            <a:r>
              <a:rPr lang="en-US" dirty="0" err="1">
                <a:solidFill>
                  <a:schemeClr val="bg1"/>
                </a:solidFill>
              </a:rPr>
              <a:t>ARPA</a:t>
            </a:r>
            <a:r>
              <a:rPr lang="en-US" dirty="0">
                <a:solidFill>
                  <a:schemeClr val="bg1"/>
                </a:solidFill>
              </a:rPr>
              <a:t> Funded Projects as of 7/5/2022</a:t>
            </a:r>
            <a:br>
              <a:rPr lang="en-US" dirty="0">
                <a:solidFill>
                  <a:schemeClr val="bg1"/>
                </a:solidFill>
              </a:rPr>
            </a:br>
            <a:r>
              <a:rPr lang="en-US" sz="2800" dirty="0">
                <a:solidFill>
                  <a:schemeClr val="bg1"/>
                </a:solidFill>
              </a:rPr>
              <a:t>Page 3 of 7</a:t>
            </a:r>
            <a:endParaRPr lang="en-US" sz="2800"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8</a:t>
            </a:fld>
            <a:endParaRPr lang="en-US"/>
          </a:p>
        </p:txBody>
      </p:sp>
      <p:graphicFrame>
        <p:nvGraphicFramePr>
          <p:cNvPr id="6" name="Object 5">
            <a:extLst>
              <a:ext uri="{FF2B5EF4-FFF2-40B4-BE49-F238E27FC236}">
                <a16:creationId xmlns:a16="http://schemas.microsoft.com/office/drawing/2014/main" id="{E42CDB7D-7FF5-8D45-6E6D-29C5E23DFB3B}"/>
              </a:ext>
            </a:extLst>
          </p:cNvPr>
          <p:cNvGraphicFramePr>
            <a:graphicFrameLocks noChangeAspect="1"/>
          </p:cNvGraphicFramePr>
          <p:nvPr>
            <p:extLst>
              <p:ext uri="{D42A27DB-BD31-4B8C-83A1-F6EECF244321}">
                <p14:modId xmlns:p14="http://schemas.microsoft.com/office/powerpoint/2010/main" val="4266473278"/>
              </p:ext>
            </p:extLst>
          </p:nvPr>
        </p:nvGraphicFramePr>
        <p:xfrm>
          <a:off x="271729" y="1418590"/>
          <a:ext cx="11648541" cy="4937760"/>
        </p:xfrm>
        <a:graphic>
          <a:graphicData uri="http://schemas.openxmlformats.org/presentationml/2006/ole">
            <mc:AlternateContent xmlns:mc="http://schemas.openxmlformats.org/markup-compatibility/2006">
              <mc:Choice xmlns:v="urn:schemas-microsoft-com:vml" Requires="v">
                <p:oleObj name="Document" r:id="rId3" imgW="9700333" imgH="4112231" progId="Word.Document.12">
                  <p:embed/>
                </p:oleObj>
              </mc:Choice>
              <mc:Fallback>
                <p:oleObj name="Document" r:id="rId3" imgW="9700333" imgH="4112231" progId="Word.Document.12">
                  <p:embed/>
                  <p:pic>
                    <p:nvPicPr>
                      <p:cNvPr id="6" name="Object 5">
                        <a:extLst>
                          <a:ext uri="{FF2B5EF4-FFF2-40B4-BE49-F238E27FC236}">
                            <a16:creationId xmlns:a16="http://schemas.microsoft.com/office/drawing/2014/main" id="{E42CDB7D-7FF5-8D45-6E6D-29C5E23DFB3B}"/>
                          </a:ext>
                        </a:extLst>
                      </p:cNvPr>
                      <p:cNvPicPr/>
                      <p:nvPr/>
                    </p:nvPicPr>
                    <p:blipFill>
                      <a:blip r:embed="rId4"/>
                      <a:stretch>
                        <a:fillRect/>
                      </a:stretch>
                    </p:blipFill>
                    <p:spPr>
                      <a:xfrm>
                        <a:off x="271729" y="1418590"/>
                        <a:ext cx="11648541" cy="4937760"/>
                      </a:xfrm>
                      <a:prstGeom prst="rect">
                        <a:avLst/>
                      </a:prstGeom>
                    </p:spPr>
                  </p:pic>
                </p:oleObj>
              </mc:Fallback>
            </mc:AlternateContent>
          </a:graphicData>
        </a:graphic>
      </p:graphicFrame>
    </p:spTree>
    <p:extLst>
      <p:ext uri="{BB962C8B-B14F-4D97-AF65-F5344CB8AC3E}">
        <p14:creationId xmlns:p14="http://schemas.microsoft.com/office/powerpoint/2010/main" val="363473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182B4C"/>
          </a:solidFill>
        </p:spPr>
        <p:txBody>
          <a:bodyPr/>
          <a:lstStyle/>
          <a:p>
            <a:pPr algn="ctr"/>
            <a:r>
              <a:rPr lang="en-US" dirty="0">
                <a:solidFill>
                  <a:schemeClr val="bg1"/>
                </a:solidFill>
              </a:rPr>
              <a:t>Cambridge’s </a:t>
            </a:r>
            <a:r>
              <a:rPr lang="en-US" dirty="0" err="1">
                <a:solidFill>
                  <a:schemeClr val="bg1"/>
                </a:solidFill>
              </a:rPr>
              <a:t>ARPA</a:t>
            </a:r>
            <a:r>
              <a:rPr lang="en-US" dirty="0">
                <a:solidFill>
                  <a:schemeClr val="bg1"/>
                </a:solidFill>
              </a:rPr>
              <a:t> Funded Projects as of 7/5/2022</a:t>
            </a:r>
            <a:br>
              <a:rPr lang="en-US" dirty="0">
                <a:solidFill>
                  <a:schemeClr val="bg1"/>
                </a:solidFill>
              </a:rPr>
            </a:br>
            <a:r>
              <a:rPr lang="en-US" sz="2800" dirty="0">
                <a:solidFill>
                  <a:schemeClr val="bg1"/>
                </a:solidFill>
              </a:rPr>
              <a:t>Page 4 of 7</a:t>
            </a:r>
            <a:endParaRPr lang="en-US" sz="2800"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838200" y="1573427"/>
            <a:ext cx="10515600" cy="4465064"/>
          </a:xfrm>
        </p:spPr>
        <p:txBody>
          <a:bodyPr>
            <a:normAutofit/>
          </a:bodyPr>
          <a:lstStyle/>
          <a:p>
            <a:pPr algn="ctr">
              <a:buFont typeface="Wingdings" panose="05000000000000000000" pitchFamily="2" charset="2"/>
              <a:buChar char="§"/>
            </a:pPr>
            <a:endParaRPr lang="en-US"/>
          </a:p>
          <a:p>
            <a:pPr marL="0" indent="0" algn="ctr">
              <a:buNone/>
            </a:pPr>
            <a:endParaRPr lang="en-US"/>
          </a:p>
        </p:txBody>
      </p:sp>
      <p:sp>
        <p:nvSpPr>
          <p:cNvPr id="4" name="Slide Number Placeholder 3"/>
          <p:cNvSpPr>
            <a:spLocks noGrp="1"/>
          </p:cNvSpPr>
          <p:nvPr>
            <p:ph type="sldNum" sz="quarter" idx="12"/>
          </p:nvPr>
        </p:nvSpPr>
        <p:spPr/>
        <p:txBody>
          <a:bodyPr/>
          <a:lstStyle/>
          <a:p>
            <a:fld id="{F432DEC3-340B-4D74-A0FF-40166512A8F3}" type="slidenum">
              <a:rPr lang="en-US" smtClean="0"/>
              <a:t>9</a:t>
            </a:fld>
            <a:endParaRPr lang="en-US"/>
          </a:p>
        </p:txBody>
      </p:sp>
      <p:graphicFrame>
        <p:nvGraphicFramePr>
          <p:cNvPr id="5" name="Object 4">
            <a:extLst>
              <a:ext uri="{FF2B5EF4-FFF2-40B4-BE49-F238E27FC236}">
                <a16:creationId xmlns:a16="http://schemas.microsoft.com/office/drawing/2014/main" id="{7F90F55F-0E2D-FA39-4867-87F410D97E10}"/>
              </a:ext>
            </a:extLst>
          </p:cNvPr>
          <p:cNvGraphicFramePr>
            <a:graphicFrameLocks noChangeAspect="1"/>
          </p:cNvGraphicFramePr>
          <p:nvPr>
            <p:extLst>
              <p:ext uri="{D42A27DB-BD31-4B8C-83A1-F6EECF244321}">
                <p14:modId xmlns:p14="http://schemas.microsoft.com/office/powerpoint/2010/main" val="277043048"/>
              </p:ext>
            </p:extLst>
          </p:nvPr>
        </p:nvGraphicFramePr>
        <p:xfrm>
          <a:off x="130432" y="1495424"/>
          <a:ext cx="11931136" cy="4754880"/>
        </p:xfrm>
        <a:graphic>
          <a:graphicData uri="http://schemas.openxmlformats.org/presentationml/2006/ole">
            <mc:AlternateContent xmlns:mc="http://schemas.openxmlformats.org/markup-compatibility/2006">
              <mc:Choice xmlns:v="urn:schemas-microsoft-com:vml" Requires="v">
                <p:oleObj name="Document" r:id="rId3" imgW="9700333" imgH="3865475" progId="Word.Document.12">
                  <p:embed/>
                </p:oleObj>
              </mc:Choice>
              <mc:Fallback>
                <p:oleObj name="Document" r:id="rId3" imgW="9700333" imgH="3865475" progId="Word.Document.12">
                  <p:embed/>
                  <p:pic>
                    <p:nvPicPr>
                      <p:cNvPr id="5" name="Object 4">
                        <a:extLst>
                          <a:ext uri="{FF2B5EF4-FFF2-40B4-BE49-F238E27FC236}">
                            <a16:creationId xmlns:a16="http://schemas.microsoft.com/office/drawing/2014/main" id="{7F90F55F-0E2D-FA39-4867-87F410D97E10}"/>
                          </a:ext>
                        </a:extLst>
                      </p:cNvPr>
                      <p:cNvPicPr/>
                      <p:nvPr/>
                    </p:nvPicPr>
                    <p:blipFill>
                      <a:blip r:embed="rId4"/>
                      <a:stretch>
                        <a:fillRect/>
                      </a:stretch>
                    </p:blipFill>
                    <p:spPr>
                      <a:xfrm>
                        <a:off x="130432" y="1495424"/>
                        <a:ext cx="11931136" cy="4754880"/>
                      </a:xfrm>
                      <a:prstGeom prst="rect">
                        <a:avLst/>
                      </a:prstGeom>
                    </p:spPr>
                  </p:pic>
                </p:oleObj>
              </mc:Fallback>
            </mc:AlternateContent>
          </a:graphicData>
        </a:graphic>
      </p:graphicFrame>
    </p:spTree>
    <p:extLst>
      <p:ext uri="{BB962C8B-B14F-4D97-AF65-F5344CB8AC3E}">
        <p14:creationId xmlns:p14="http://schemas.microsoft.com/office/powerpoint/2010/main" val="4188118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c96b13e-1a91-45d8-a680-ebaa02321980" xsi:nil="true"/>
    <lcf76f155ced4ddcb4097134ff3c332f xmlns="418ca15f-86f6-429a-8563-da0104bcd141">
      <Terms xmlns="http://schemas.microsoft.com/office/infopath/2007/PartnerControls"/>
    </lcf76f155ced4ddcb4097134ff3c332f>
    <SharedWithUsers xmlns="fc96b13e-1a91-45d8-a680-ebaa02321980">
      <UserInfo>
        <DisplayName>Proakis, George</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4560BFC723D949B11C338580D4926B" ma:contentTypeVersion="12" ma:contentTypeDescription="Create a new document." ma:contentTypeScope="" ma:versionID="0fbd02efa973043a62c74328931f9e1b">
  <xsd:schema xmlns:xsd="http://www.w3.org/2001/XMLSchema" xmlns:xs="http://www.w3.org/2001/XMLSchema" xmlns:p="http://schemas.microsoft.com/office/2006/metadata/properties" xmlns:ns2="418ca15f-86f6-429a-8563-da0104bcd141" xmlns:ns3="fc96b13e-1a91-45d8-a680-ebaa02321980" targetNamespace="http://schemas.microsoft.com/office/2006/metadata/properties" ma:root="true" ma:fieldsID="9960486571b8d38c0721d997d1737b8b" ns2:_="" ns3:_="">
    <xsd:import namespace="418ca15f-86f6-429a-8563-da0104bcd141"/>
    <xsd:import namespace="fc96b13e-1a91-45d8-a680-ebaa023219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8ca15f-86f6-429a-8563-da0104bcd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416e4af-ae4d-4c89-843d-25b9375aefd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96b13e-1a91-45d8-a680-ebaa0232198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173e6a6-4e78-4b92-b5c1-dbac50ad496d}" ma:internalName="TaxCatchAll" ma:showField="CatchAllData" ma:web="fc96b13e-1a91-45d8-a680-ebaa0232198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7D76D7-CABD-4A3C-9A68-31EB1665301B}">
  <ds:schemaRefs>
    <ds:schemaRef ds:uri="http://schemas.microsoft.com/sharepoint/v3/contenttype/forms"/>
  </ds:schemaRefs>
</ds:datastoreItem>
</file>

<file path=customXml/itemProps2.xml><?xml version="1.0" encoding="utf-8"?>
<ds:datastoreItem xmlns:ds="http://schemas.openxmlformats.org/officeDocument/2006/customXml" ds:itemID="{825484A3-57CF-45E1-916E-858F7B88EEAB}">
  <ds:schemaRefs>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fc96b13e-1a91-45d8-a680-ebaa02321980"/>
    <ds:schemaRef ds:uri="418ca15f-86f6-429a-8563-da0104bcd141"/>
    <ds:schemaRef ds:uri="http://www.w3.org/XML/1998/namespace"/>
    <ds:schemaRef ds:uri="http://purl.org/dc/dcmitype/"/>
  </ds:schemaRefs>
</ds:datastoreItem>
</file>

<file path=customXml/itemProps3.xml><?xml version="1.0" encoding="utf-8"?>
<ds:datastoreItem xmlns:ds="http://schemas.openxmlformats.org/officeDocument/2006/customXml" ds:itemID="{FD00ACB5-FB2E-41C6-B1B5-1BD4A895272D}">
  <ds:schemaRefs>
    <ds:schemaRef ds:uri="418ca15f-86f6-429a-8563-da0104bcd141"/>
    <ds:schemaRef ds:uri="fc96b13e-1a91-45d8-a680-ebaa023219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920</Words>
  <Application>Microsoft Office PowerPoint</Application>
  <PresentationFormat>Widescreen</PresentationFormat>
  <Paragraphs>205</Paragraphs>
  <Slides>25</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Baskerville Old Face</vt:lpstr>
      <vt:lpstr>Calibri</vt:lpstr>
      <vt:lpstr>Calibri Light</vt:lpstr>
      <vt:lpstr>Wingdings</vt:lpstr>
      <vt:lpstr>Office Theme</vt:lpstr>
      <vt:lpstr>Document</vt:lpstr>
      <vt:lpstr>American Rescue Plan Act (ARPA) Overview For The City of Watertown, MA </vt:lpstr>
      <vt:lpstr>American Rescue Plan Act Overview</vt:lpstr>
      <vt:lpstr>American Rescue Plan Act Funds</vt:lpstr>
      <vt:lpstr>Arlington's Revised ARPA Framework April 2022</vt:lpstr>
      <vt:lpstr>Belmont’s Proposed ARPA Distribution of Funds</vt:lpstr>
      <vt:lpstr>Cambridge’s ARPA Funded Projects as of 7/5/2022 Page 1 of 7</vt:lpstr>
      <vt:lpstr>Cambridge’s ARPA Funded Projects as of 7/5/2022 Page 2 of 7</vt:lpstr>
      <vt:lpstr>Cambridge’s ARPA Funded Projects as of 7/5/2022 Page 3 of 7</vt:lpstr>
      <vt:lpstr>Cambridge’s ARPA Funded Projects as of 7/5/2022 Page 4 of 7</vt:lpstr>
      <vt:lpstr>Cambridge’s ARPA Funded Projects as of 7/5/2022 Page 5 of 7</vt:lpstr>
      <vt:lpstr>Cambridge’s ARPA Funded Projects as of 7/5/2022 Page 6 of 7</vt:lpstr>
      <vt:lpstr>Cambridge’s ARPA Funded Projects as of 7/5/2022 Page 7 of 7</vt:lpstr>
      <vt:lpstr>Cambridge Highlights</vt:lpstr>
      <vt:lpstr>Newton’s ARPA Investments (as of September 15, 2022)</vt:lpstr>
      <vt:lpstr>Communities with Similar Funding Andover Page 1 of 4 </vt:lpstr>
      <vt:lpstr>Communities with Similar Funding Andover Page 2 of 4 </vt:lpstr>
      <vt:lpstr>Communities with Similar Funding Andover Page 3 of 4 </vt:lpstr>
      <vt:lpstr>Communities with Similar Funding Andover Page 4 of 4 </vt:lpstr>
      <vt:lpstr>Communities with Similar Funding Chelmsford</vt:lpstr>
      <vt:lpstr> Communities with Similar Funding Lexington  </vt:lpstr>
      <vt:lpstr> Communities with Similar Funding Natick  </vt:lpstr>
      <vt:lpstr>Strategies to Approach ARPA</vt:lpstr>
      <vt:lpstr>ARPA Topics of Interest</vt:lpstr>
      <vt:lpstr>ARPA Topics of Interest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Colby, Scott</dc:creator>
  <cp:lastModifiedBy>Proakis, George</cp:lastModifiedBy>
  <cp:revision>54</cp:revision>
  <cp:lastPrinted>2023-02-01T23:31:45Z</cp:lastPrinted>
  <dcterms:created xsi:type="dcterms:W3CDTF">2021-07-27T17:51:34Z</dcterms:created>
  <dcterms:modified xsi:type="dcterms:W3CDTF">2023-02-01T23:39:11Z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0x010100784560BFC723D949B11C338580D4926B</vt:lpwstr>
  </property>
  <property fmtid="{D5CDD505-2E9C-101B-9397-08002B2CF9AE}" pid="3" name="MediaServiceImageTags">
    <vt:lpwstr/>
  </property>
</Properties>
</file>